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6" r:id="rId1"/>
  </p:sldMasterIdLst>
  <p:notesMasterIdLst>
    <p:notesMasterId r:id="rId39"/>
  </p:notesMasterIdLst>
  <p:sldIdLst>
    <p:sldId id="256" r:id="rId2"/>
    <p:sldId id="257" r:id="rId3"/>
    <p:sldId id="274" r:id="rId4"/>
    <p:sldId id="275" r:id="rId5"/>
    <p:sldId id="276" r:id="rId6"/>
    <p:sldId id="281" r:id="rId7"/>
    <p:sldId id="305" r:id="rId8"/>
    <p:sldId id="306" r:id="rId9"/>
    <p:sldId id="277" r:id="rId10"/>
    <p:sldId id="283" r:id="rId11"/>
    <p:sldId id="288" r:id="rId12"/>
    <p:sldId id="284" r:id="rId13"/>
    <p:sldId id="307" r:id="rId14"/>
    <p:sldId id="308" r:id="rId15"/>
    <p:sldId id="290" r:id="rId16"/>
    <p:sldId id="293" r:id="rId17"/>
    <p:sldId id="291" r:id="rId18"/>
    <p:sldId id="295" r:id="rId19"/>
    <p:sldId id="292" r:id="rId20"/>
    <p:sldId id="296" r:id="rId21"/>
    <p:sldId id="297" r:id="rId22"/>
    <p:sldId id="298" r:id="rId23"/>
    <p:sldId id="299" r:id="rId24"/>
    <p:sldId id="316" r:id="rId25"/>
    <p:sldId id="301" r:id="rId26"/>
    <p:sldId id="267" r:id="rId27"/>
    <p:sldId id="304" r:id="rId28"/>
    <p:sldId id="279" r:id="rId29"/>
    <p:sldId id="312" r:id="rId30"/>
    <p:sldId id="302" r:id="rId31"/>
    <p:sldId id="311" r:id="rId32"/>
    <p:sldId id="315" r:id="rId33"/>
    <p:sldId id="314" r:id="rId34"/>
    <p:sldId id="313" r:id="rId35"/>
    <p:sldId id="260" r:id="rId36"/>
    <p:sldId id="309" r:id="rId37"/>
    <p:sldId id="310"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88"/>
    <a:srgbClr val="773B96"/>
    <a:srgbClr val="FFDA6A"/>
    <a:srgbClr val="FFF4D5"/>
    <a:srgbClr val="005042"/>
    <a:srgbClr val="FF00FF"/>
    <a:srgbClr val="FFF4AA"/>
    <a:srgbClr val="FFFF90"/>
    <a:srgbClr val="CCCFF1"/>
    <a:srgbClr val="80AD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87346" autoAdjust="0"/>
  </p:normalViewPr>
  <p:slideViewPr>
    <p:cSldViewPr snapToGrid="0" snapToObjects="1">
      <p:cViewPr>
        <p:scale>
          <a:sx n="103" d="100"/>
          <a:sy n="103" d="100"/>
        </p:scale>
        <p:origin x="-426"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BECD0-523F-3F4C-A844-7541CFD40EF9}" type="datetimeFigureOut">
              <a:rPr lang="it-IT" smtClean="0"/>
              <a:pPr/>
              <a:t>12/04/2017</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DF3C2-ACC6-1B4C-8043-B86FB0EBA8AB}" type="slidenum">
              <a:rPr lang="it-IT" smtClean="0"/>
              <a:pPr/>
              <a:t>‹N›</a:t>
            </a:fld>
            <a:endParaRPr lang="it-IT"/>
          </a:p>
        </p:txBody>
      </p:sp>
    </p:spTree>
    <p:extLst>
      <p:ext uri="{BB962C8B-B14F-4D97-AF65-F5344CB8AC3E}">
        <p14:creationId xmlns:p14="http://schemas.microsoft.com/office/powerpoint/2010/main" xmlns="" val="2295701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Il ruolo del pediatra nell’identificazione e nella gestione dei problemi NPI?</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it-IT" baseline="0" dirty="0" smtClean="0"/>
              <a:t>IDENTIFICAZIONE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Valutazione dello sviluppo </a:t>
            </a:r>
            <a:r>
              <a:rPr lang="it-IT" baseline="0" dirty="0" err="1" smtClean="0"/>
              <a:t>psicomotrio</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3</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Attenzione congiunta:</a:t>
            </a:r>
            <a:r>
              <a:rPr lang="it-IT" baseline="0" dirty="0" smtClean="0"/>
              <a:t> poster con immagine di un bambino , “OH guarda sei tu!” ricercare il movimento dello sguardo del bambino: sguardo al pediatra, sguardo al poster, sguardo al pediatra.</a:t>
            </a:r>
          </a:p>
          <a:p>
            <a:r>
              <a:rPr lang="it-IT" baseline="0" dirty="0" smtClean="0"/>
              <a:t>Gioco simbolico: mantenere un atteggiamento di attesa e di osservazione, senza anticipare il bambino né indurlo all’imitazione di una azione</a:t>
            </a:r>
          </a:p>
          <a:p>
            <a:r>
              <a:rPr lang="it-IT" baseline="0" dirty="0" err="1" smtClean="0"/>
              <a:t>Pointing</a:t>
            </a:r>
            <a:r>
              <a:rPr lang="it-IT" baseline="0" dirty="0" smtClean="0"/>
              <a:t>: “dov’è la luce?” </a:t>
            </a:r>
            <a:r>
              <a:rPr lang="it-IT" baseline="0" dirty="0" err="1" smtClean="0"/>
              <a:t>aggangiare</a:t>
            </a:r>
            <a:r>
              <a:rPr lang="it-IT" baseline="0" dirty="0" smtClean="0"/>
              <a:t> lo sguardo del bambino, chiedere di indicare e ricercare nuovamente lo sguardo del bambino.</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15</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D’altronde queste </a:t>
            </a:r>
            <a:r>
              <a:rPr lang="it-IT" sz="1200" kern="1200" dirty="0" err="1" smtClean="0">
                <a:solidFill>
                  <a:schemeClr val="tx1"/>
                </a:solidFill>
                <a:effectLst/>
                <a:latin typeface="+mn-lt"/>
                <a:ea typeface="+mn-ea"/>
                <a:cs typeface="+mn-cs"/>
              </a:rPr>
              <a:t>dif</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ficolta</a:t>
            </a:r>
            <a:r>
              <a:rPr lang="it-IT" sz="1200" kern="1200" dirty="0" smtClean="0">
                <a:solidFill>
                  <a:schemeClr val="tx1"/>
                </a:solidFill>
                <a:effectLst/>
                <a:latin typeface="+mn-lt"/>
                <a:ea typeface="+mn-ea"/>
                <a:cs typeface="+mn-cs"/>
              </a:rPr>
              <a:t>̀ risiedono nella stessa natura del- l’autismo che è ora concepito come un disturbo congenito del </a:t>
            </a:r>
            <a:r>
              <a:rPr lang="it-IT" sz="1200" kern="1200" dirty="0" err="1" smtClean="0">
                <a:solidFill>
                  <a:schemeClr val="tx1"/>
                </a:solidFill>
                <a:effectLst/>
                <a:latin typeface="+mn-lt"/>
                <a:ea typeface="+mn-ea"/>
                <a:cs typeface="+mn-cs"/>
              </a:rPr>
              <a:t>neurosviluppo</a:t>
            </a:r>
            <a:r>
              <a:rPr lang="it-IT" sz="1200" kern="1200" dirty="0" smtClean="0">
                <a:solidFill>
                  <a:schemeClr val="tx1"/>
                </a:solidFill>
                <a:effectLst/>
                <a:latin typeface="+mn-lt"/>
                <a:ea typeface="+mn-ea"/>
                <a:cs typeface="+mn-cs"/>
              </a:rPr>
              <a:t> (e in particolare delle connessioni </a:t>
            </a:r>
            <a:r>
              <a:rPr lang="it-IT" sz="1200" kern="1200" dirty="0" err="1" smtClean="0">
                <a:solidFill>
                  <a:schemeClr val="tx1"/>
                </a:solidFill>
                <a:effectLst/>
                <a:latin typeface="+mn-lt"/>
                <a:ea typeface="+mn-ea"/>
                <a:cs typeface="+mn-cs"/>
              </a:rPr>
              <a:t>cerebra</a:t>
            </a:r>
            <a:r>
              <a:rPr lang="it-IT" sz="1200" kern="1200" dirty="0" smtClean="0">
                <a:solidFill>
                  <a:schemeClr val="tx1"/>
                </a:solidFill>
                <a:effectLst/>
                <a:latin typeface="+mn-lt"/>
                <a:ea typeface="+mn-ea"/>
                <a:cs typeface="+mn-cs"/>
              </a:rPr>
              <a:t>- li), la cui </a:t>
            </a:r>
            <a:r>
              <a:rPr lang="it-IT" sz="1200" kern="1200" dirty="0" err="1" smtClean="0">
                <a:solidFill>
                  <a:schemeClr val="tx1"/>
                </a:solidFill>
                <a:effectLst/>
                <a:latin typeface="+mn-lt"/>
                <a:ea typeface="+mn-ea"/>
                <a:cs typeface="+mn-cs"/>
              </a:rPr>
              <a:t>espressivita</a:t>
            </a:r>
            <a:r>
              <a:rPr lang="it-IT" sz="1200" kern="1200" dirty="0" smtClean="0">
                <a:solidFill>
                  <a:schemeClr val="tx1"/>
                </a:solidFill>
                <a:effectLst/>
                <a:latin typeface="+mn-lt"/>
                <a:ea typeface="+mn-ea"/>
                <a:cs typeface="+mn-cs"/>
              </a:rPr>
              <a:t>̀ comportamentale diventa però chiara solo tra i 24 e i 36 mesi di vita e alcune volte anche </a:t>
            </a:r>
            <a:r>
              <a:rPr lang="it-IT" sz="1200" kern="1200" dirty="0" err="1" smtClean="0">
                <a:solidFill>
                  <a:schemeClr val="tx1"/>
                </a:solidFill>
                <a:effectLst/>
                <a:latin typeface="+mn-lt"/>
                <a:ea typeface="+mn-ea"/>
                <a:cs typeface="+mn-cs"/>
              </a:rPr>
              <a:t>suc</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cessivamente</a:t>
            </a:r>
            <a:r>
              <a:rPr lang="it-IT" sz="1200" kern="1200" dirty="0" smtClean="0">
                <a:solidFill>
                  <a:schemeClr val="tx1"/>
                </a:solidFill>
                <a:effectLst/>
                <a:latin typeface="+mn-lt"/>
                <a:ea typeface="+mn-ea"/>
                <a:cs typeface="+mn-cs"/>
              </a:rPr>
              <a:t>. Ma è proprio </a:t>
            </a:r>
            <a:r>
              <a:rPr lang="it-IT" sz="1200" kern="1200" dirty="0" err="1" smtClean="0">
                <a:solidFill>
                  <a:schemeClr val="tx1"/>
                </a:solidFill>
                <a:effectLst/>
                <a:latin typeface="+mn-lt"/>
                <a:ea typeface="+mn-ea"/>
                <a:cs typeface="+mn-cs"/>
              </a:rPr>
              <a:t>perche</a:t>
            </a:r>
            <a:r>
              <a:rPr lang="it-IT" sz="1200" kern="1200" dirty="0" smtClean="0">
                <a:solidFill>
                  <a:schemeClr val="tx1"/>
                </a:solidFill>
                <a:effectLst/>
                <a:latin typeface="+mn-lt"/>
                <a:ea typeface="+mn-ea"/>
                <a:cs typeface="+mn-cs"/>
              </a:rPr>
              <a:t>́ l’</a:t>
            </a:r>
            <a:r>
              <a:rPr lang="it-IT" sz="1200" kern="1200" dirty="0" err="1" smtClean="0">
                <a:solidFill>
                  <a:schemeClr val="tx1"/>
                </a:solidFill>
                <a:effectLst/>
                <a:latin typeface="+mn-lt"/>
                <a:ea typeface="+mn-ea"/>
                <a:cs typeface="+mn-cs"/>
              </a:rPr>
              <a:t>au</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tismo</a:t>
            </a:r>
            <a:r>
              <a:rPr lang="it-IT" sz="1200" kern="1200" dirty="0" smtClean="0">
                <a:solidFill>
                  <a:schemeClr val="tx1"/>
                </a:solidFill>
                <a:effectLst/>
                <a:latin typeface="+mn-lt"/>
                <a:ea typeface="+mn-ea"/>
                <a:cs typeface="+mn-cs"/>
              </a:rPr>
              <a:t> si viene formando nei primi due anni di vita che è così importante </a:t>
            </a:r>
            <a:r>
              <a:rPr lang="it-IT" sz="1200" kern="1200" dirty="0" err="1" smtClean="0">
                <a:solidFill>
                  <a:schemeClr val="tx1"/>
                </a:solidFill>
                <a:effectLst/>
                <a:latin typeface="+mn-lt"/>
                <a:ea typeface="+mn-ea"/>
                <a:cs typeface="+mn-cs"/>
              </a:rPr>
              <a:t>indivi</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duarlo</a:t>
            </a:r>
            <a:r>
              <a:rPr lang="it-IT" sz="1200" kern="1200" dirty="0" smtClean="0">
                <a:solidFill>
                  <a:schemeClr val="tx1"/>
                </a:solidFill>
                <a:effectLst/>
                <a:latin typeface="+mn-lt"/>
                <a:ea typeface="+mn-ea"/>
                <a:cs typeface="+mn-cs"/>
              </a:rPr>
              <a:t> il </a:t>
            </a:r>
            <a:r>
              <a:rPr lang="it-IT" sz="1200" kern="1200" dirty="0" err="1" smtClean="0">
                <a:solidFill>
                  <a:schemeClr val="tx1"/>
                </a:solidFill>
                <a:effectLst/>
                <a:latin typeface="+mn-lt"/>
                <a:ea typeface="+mn-ea"/>
                <a:cs typeface="+mn-cs"/>
              </a:rPr>
              <a:t>piu</a:t>
            </a:r>
            <a:r>
              <a:rPr lang="it-IT" sz="1200" kern="1200" dirty="0" smtClean="0">
                <a:solidFill>
                  <a:schemeClr val="tx1"/>
                </a:solidFill>
                <a:effectLst/>
                <a:latin typeface="+mn-lt"/>
                <a:ea typeface="+mn-ea"/>
                <a:cs typeface="+mn-cs"/>
              </a:rPr>
              <a:t>̀ presto possibile in modo da poter introdurre supporti terapeutici in grado di modificare, almeno in parte, l’a- nomala organizzazione delle connessioni cerebrali, la cui </a:t>
            </a:r>
            <a:r>
              <a:rPr lang="it-IT" sz="1200" kern="1200" dirty="0" err="1" smtClean="0">
                <a:solidFill>
                  <a:schemeClr val="tx1"/>
                </a:solidFill>
                <a:effectLst/>
                <a:latin typeface="+mn-lt"/>
                <a:ea typeface="+mn-ea"/>
                <a:cs typeface="+mn-cs"/>
              </a:rPr>
              <a:t>espressivita</a:t>
            </a:r>
            <a:r>
              <a:rPr lang="it-IT" sz="1200" kern="1200" dirty="0" smtClean="0">
                <a:solidFill>
                  <a:schemeClr val="tx1"/>
                </a:solidFill>
                <a:effectLst/>
                <a:latin typeface="+mn-lt"/>
                <a:ea typeface="+mn-ea"/>
                <a:cs typeface="+mn-cs"/>
              </a:rPr>
              <a:t>̀ comporta- mentale diventa evidente solo </a:t>
            </a:r>
            <a:r>
              <a:rPr lang="it-IT" sz="1200" kern="1200" dirty="0" err="1" smtClean="0">
                <a:solidFill>
                  <a:schemeClr val="tx1"/>
                </a:solidFill>
                <a:effectLst/>
                <a:latin typeface="+mn-lt"/>
                <a:ea typeface="+mn-ea"/>
                <a:cs typeface="+mn-cs"/>
              </a:rPr>
              <a:t>piu</a:t>
            </a:r>
            <a:r>
              <a:rPr lang="it-IT" sz="1200" kern="1200" dirty="0" smtClean="0">
                <a:solidFill>
                  <a:schemeClr val="tx1"/>
                </a:solidFill>
                <a:effectLst/>
                <a:latin typeface="+mn-lt"/>
                <a:ea typeface="+mn-ea"/>
                <a:cs typeface="+mn-cs"/>
              </a:rPr>
              <a:t>̀ tardi- </a:t>
            </a:r>
            <a:r>
              <a:rPr lang="it-IT" sz="1200" kern="1200" dirty="0" err="1" smtClean="0">
                <a:solidFill>
                  <a:schemeClr val="tx1"/>
                </a:solidFill>
                <a:effectLst/>
                <a:latin typeface="+mn-lt"/>
                <a:ea typeface="+mn-ea"/>
                <a:cs typeface="+mn-cs"/>
              </a:rPr>
              <a:t>vamente</a:t>
            </a:r>
            <a:r>
              <a:rPr lang="it-IT" sz="1200" kern="1200" dirty="0" smtClean="0">
                <a:solidFill>
                  <a:schemeClr val="tx1"/>
                </a:solidFill>
                <a:effectLst/>
                <a:latin typeface="+mn-lt"/>
                <a:ea typeface="+mn-ea"/>
                <a:cs typeface="+mn-cs"/>
              </a:rPr>
              <a:t>. </a:t>
            </a:r>
            <a:endParaRPr lang="it-IT" dirty="0" smtClean="0">
              <a:effectLst/>
            </a:endParaRPr>
          </a:p>
          <a:p>
            <a:r>
              <a:rPr lang="it-IT" sz="1200" b="1" kern="1200" dirty="0" smtClean="0">
                <a:solidFill>
                  <a:schemeClr val="tx1"/>
                </a:solidFill>
                <a:effectLst/>
                <a:latin typeface="+mn-lt"/>
                <a:ea typeface="+mn-ea"/>
                <a:cs typeface="+mn-cs"/>
              </a:rPr>
              <a:t>La M- </a:t>
            </a:r>
            <a:endParaRPr lang="it-IT" dirty="0" smtClean="0">
              <a:effectLst/>
            </a:endParaRPr>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17</a:t>
            </a:fld>
            <a:endParaRPr lang="it-IT"/>
          </a:p>
        </p:txBody>
      </p:sp>
    </p:spTree>
    <p:extLst>
      <p:ext uri="{BB962C8B-B14F-4D97-AF65-F5344CB8AC3E}">
        <p14:creationId xmlns:p14="http://schemas.microsoft.com/office/powerpoint/2010/main" xmlns="" val="380486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Questionario standardizzato autosomministrato ai genitori/</a:t>
            </a:r>
            <a:r>
              <a:rPr lang="it-IT" sz="1200" kern="1200" dirty="0" err="1" smtClean="0">
                <a:solidFill>
                  <a:schemeClr val="tx1"/>
                </a:solidFill>
                <a:effectLst/>
                <a:latin typeface="+mn-lt"/>
                <a:ea typeface="+mn-ea"/>
                <a:cs typeface="+mn-cs"/>
              </a:rPr>
              <a:t>caregivers</a:t>
            </a:r>
            <a:r>
              <a:rPr lang="it-IT" sz="1200" kern="1200" dirty="0" smtClean="0">
                <a:solidFill>
                  <a:schemeClr val="tx1"/>
                </a:solidFill>
                <a:effectLst/>
                <a:latin typeface="+mn-lt"/>
                <a:ea typeface="+mn-ea"/>
                <a:cs typeface="+mn-cs"/>
              </a:rPr>
              <a:t>, costituito da 100 domande che indagano specifici comportamenti del bambino relativi ai 6 mesi precedenti l’inchiesta. Al genito- re/</a:t>
            </a:r>
            <a:r>
              <a:rPr lang="it-IT" sz="1200" kern="1200" dirty="0" err="1" smtClean="0">
                <a:solidFill>
                  <a:schemeClr val="tx1"/>
                </a:solidFill>
                <a:effectLst/>
                <a:latin typeface="+mn-lt"/>
                <a:ea typeface="+mn-ea"/>
                <a:cs typeface="+mn-cs"/>
              </a:rPr>
              <a:t>caregiver</a:t>
            </a:r>
            <a:r>
              <a:rPr lang="it-IT" sz="1200" kern="1200" dirty="0" smtClean="0">
                <a:solidFill>
                  <a:schemeClr val="tx1"/>
                </a:solidFill>
                <a:effectLst/>
                <a:latin typeface="+mn-lt"/>
                <a:ea typeface="+mn-ea"/>
                <a:cs typeface="+mn-cs"/>
              </a:rPr>
              <a:t>, viene chiesto di valutare la frequenza di ogni comportamento, secondo una scala a tre valori: 0= non vero, 1= qualche volta vero, 2= molto/spesso vero </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profilo che emerge dal questiona- rio è costituito da una Scala Totale, una scala dei problemi </a:t>
            </a:r>
            <a:r>
              <a:rPr lang="it-IT" sz="1200" kern="1200" dirty="0" err="1" smtClean="0">
                <a:solidFill>
                  <a:schemeClr val="tx1"/>
                </a:solidFill>
                <a:effectLst/>
                <a:latin typeface="+mn-lt"/>
                <a:ea typeface="+mn-ea"/>
                <a:cs typeface="+mn-cs"/>
              </a:rPr>
              <a:t>Internalizzanti</a:t>
            </a:r>
            <a:r>
              <a:rPr lang="it-IT" sz="1200" kern="1200" dirty="0" smtClean="0">
                <a:solidFill>
                  <a:schemeClr val="tx1"/>
                </a:solidFill>
                <a:effectLst/>
                <a:latin typeface="+mn-lt"/>
                <a:ea typeface="+mn-ea"/>
                <a:cs typeface="+mn-cs"/>
              </a:rPr>
              <a:t>, una dei problemi Esterna- lizzanti, 7 scale sindromiche (</a:t>
            </a:r>
            <a:r>
              <a:rPr lang="it-IT" sz="1200" kern="1200" dirty="0" err="1" smtClean="0">
                <a:solidFill>
                  <a:schemeClr val="tx1"/>
                </a:solidFill>
                <a:effectLst/>
                <a:latin typeface="+mn-lt"/>
                <a:ea typeface="+mn-ea"/>
                <a:cs typeface="+mn-cs"/>
              </a:rPr>
              <a:t>Reattivita</a:t>
            </a:r>
            <a:r>
              <a:rPr lang="it-IT" sz="1200" kern="1200" dirty="0" smtClean="0">
                <a:solidFill>
                  <a:schemeClr val="tx1"/>
                </a:solidFill>
                <a:effectLst/>
                <a:latin typeface="+mn-lt"/>
                <a:ea typeface="+mn-ea"/>
                <a:cs typeface="+mn-cs"/>
              </a:rPr>
              <a:t>̀ Emotiva, Ansia/Depressione, Lamentele Somatiche, Ritiro, Problemi di Attenzione e Comportamento Aggressivo) e 5 scale DSM-orientate (Disturbi affettivi, Disturbi d’ansia, Disturbi pervasivi dello sviluppo, Disturbo da deficit di attenzione e </a:t>
            </a:r>
            <a:r>
              <a:rPr lang="it-IT" sz="1200" kern="1200" dirty="0" err="1" smtClean="0">
                <a:solidFill>
                  <a:schemeClr val="tx1"/>
                </a:solidFill>
                <a:effectLst/>
                <a:latin typeface="+mn-lt"/>
                <a:ea typeface="+mn-ea"/>
                <a:cs typeface="+mn-cs"/>
              </a:rPr>
              <a:t>iperattivita</a:t>
            </a:r>
            <a:r>
              <a:rPr lang="it-IT" sz="1200" kern="1200" dirty="0" smtClean="0">
                <a:solidFill>
                  <a:schemeClr val="tx1"/>
                </a:solidFill>
                <a:effectLst/>
                <a:latin typeface="+mn-lt"/>
                <a:ea typeface="+mn-ea"/>
                <a:cs typeface="+mn-cs"/>
              </a:rPr>
              <a:t>̀, Disturbo oppositivo provocatorio). I punteggi vengono sommati e convertiti in T-</a:t>
            </a:r>
            <a:r>
              <a:rPr lang="it-IT" sz="1200" kern="1200" dirty="0" err="1" smtClean="0">
                <a:solidFill>
                  <a:schemeClr val="tx1"/>
                </a:solidFill>
                <a:effectLst/>
                <a:latin typeface="+mn-lt"/>
                <a:ea typeface="+mn-ea"/>
                <a:cs typeface="+mn-cs"/>
              </a:rPr>
              <a:t>scores</a:t>
            </a:r>
            <a:r>
              <a:rPr lang="it-IT" sz="1200" kern="1200" dirty="0" smtClean="0">
                <a:solidFill>
                  <a:schemeClr val="tx1"/>
                </a:solidFill>
                <a:effectLst/>
                <a:latin typeface="+mn-lt"/>
                <a:ea typeface="+mn-ea"/>
                <a:cs typeface="+mn-cs"/>
              </a:rPr>
              <a:t>. Per le diverse scale, sono forniti </a:t>
            </a:r>
            <a:r>
              <a:rPr lang="it-IT" sz="1200" kern="1200" dirty="0" err="1" smtClean="0">
                <a:solidFill>
                  <a:schemeClr val="tx1"/>
                </a:solidFill>
                <a:effectLst/>
                <a:latin typeface="+mn-lt"/>
                <a:ea typeface="+mn-ea"/>
                <a:cs typeface="+mn-cs"/>
              </a:rPr>
              <a:t>cut</a:t>
            </a:r>
            <a:r>
              <a:rPr lang="it-IT" sz="1200" kern="1200" dirty="0" smtClean="0">
                <a:solidFill>
                  <a:schemeClr val="tx1"/>
                </a:solidFill>
                <a:effectLst/>
                <a:latin typeface="+mn-lt"/>
                <a:ea typeface="+mn-ea"/>
                <a:cs typeface="+mn-cs"/>
              </a:rPr>
              <a:t>-off che permettono di codificare i comportamenti come normali, borderline o nella fascia clinica. Per le scale Totale, </a:t>
            </a:r>
            <a:r>
              <a:rPr lang="it-IT" sz="1200" kern="1200" dirty="0" err="1" smtClean="0">
                <a:solidFill>
                  <a:schemeClr val="tx1"/>
                </a:solidFill>
                <a:effectLst/>
                <a:latin typeface="+mn-lt"/>
                <a:ea typeface="+mn-ea"/>
                <a:cs typeface="+mn-cs"/>
              </a:rPr>
              <a:t>Internalizzante</a:t>
            </a:r>
            <a:r>
              <a:rPr lang="it-IT" sz="1200" kern="1200" dirty="0" smtClean="0">
                <a:solidFill>
                  <a:schemeClr val="tx1"/>
                </a:solidFill>
                <a:effectLst/>
                <a:latin typeface="+mn-lt"/>
                <a:ea typeface="+mn-ea"/>
                <a:cs typeface="+mn-cs"/>
              </a:rPr>
              <a:t> ed Esternalizzante, i valori sono considerati normali se &lt;60, patologici se ≥64 e borderline se compresi tra ≥60 e &lt;64; per le scale sindromiche e DSM-orientate, sono ritenuti normali i valori &lt;65, patologici quelli ≥70 e borderline quelli compresi tra ≥65 e &lt;70.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18</a:t>
            </a:fld>
            <a:endParaRPr lang="it-IT"/>
          </a:p>
        </p:txBody>
      </p:sp>
    </p:spTree>
    <p:extLst>
      <p:ext uri="{BB962C8B-B14F-4D97-AF65-F5344CB8AC3E}">
        <p14:creationId xmlns:p14="http://schemas.microsoft.com/office/powerpoint/2010/main" xmlns="" val="225510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Breve termine? Quanto?</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20</a:t>
            </a:fld>
            <a:endParaRPr lang="it-IT"/>
          </a:p>
        </p:txBody>
      </p:sp>
    </p:spTree>
    <p:extLst>
      <p:ext uri="{BB962C8B-B14F-4D97-AF65-F5344CB8AC3E}">
        <p14:creationId xmlns:p14="http://schemas.microsoft.com/office/powerpoint/2010/main" xmlns="" val="260719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Posso</a:t>
            </a:r>
            <a:r>
              <a:rPr lang="it-IT" baseline="0" dirty="0" smtClean="0"/>
              <a:t> dire per ipotiroidismo congenito?? (CEROTTO TOMMASO)</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21</a:t>
            </a:fld>
            <a:endParaRPr lang="it-IT"/>
          </a:p>
        </p:txBody>
      </p:sp>
    </p:spTree>
    <p:extLst>
      <p:ext uri="{BB962C8B-B14F-4D97-AF65-F5344CB8AC3E}">
        <p14:creationId xmlns:p14="http://schemas.microsoft.com/office/powerpoint/2010/main" xmlns="" val="122589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Aggiungere tipo di test</a:t>
            </a:r>
          </a:p>
          <a:p>
            <a:r>
              <a:rPr lang="it-IT" dirty="0" smtClean="0"/>
              <a:t>Possiamo</a:t>
            </a:r>
            <a:r>
              <a:rPr lang="it-IT" baseline="0" dirty="0" smtClean="0"/>
              <a:t> dire che il primo test è stato quello di </a:t>
            </a:r>
            <a:r>
              <a:rPr lang="it-IT" baseline="0" dirty="0" err="1" smtClean="0"/>
              <a:t>denver</a:t>
            </a:r>
            <a:r>
              <a:rPr lang="it-IT" baseline="0" dirty="0" smtClean="0"/>
              <a:t>? Anche se discrimina poco per il linguaggio?</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22</a:t>
            </a:fld>
            <a:endParaRPr lang="it-IT"/>
          </a:p>
        </p:txBody>
      </p:sp>
    </p:spTree>
    <p:extLst>
      <p:ext uri="{BB962C8B-B14F-4D97-AF65-F5344CB8AC3E}">
        <p14:creationId xmlns:p14="http://schemas.microsoft.com/office/powerpoint/2010/main" xmlns="" val="1946499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23</a:t>
            </a:fld>
            <a:endParaRPr lang="it-IT"/>
          </a:p>
        </p:txBody>
      </p:sp>
    </p:spTree>
    <p:extLst>
      <p:ext uri="{BB962C8B-B14F-4D97-AF65-F5344CB8AC3E}">
        <p14:creationId xmlns:p14="http://schemas.microsoft.com/office/powerpoint/2010/main" xmlns="" val="123948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Ogni bambino ha diritto ad essere protetto non solo dalla malattia e dalla violenza ma anche dalla mancanza di adeguate occasioni di sviluppo affettivo e cognitivo". Dal 1999, Nati per Leggere ha l'obiettivo di promuovere la lettura in famiglia sin dalla nascita. Recenti ricerche scientifiche dimostrano come il leggere con una certa continuità, ai bambini in età prescolare abbia una positiva influenza sia dal punto di vista relazionale (è una opportunità di relazione tra bambino e genitori), che cognitivo (si sviluppano meglio e più precocemente la comprensione del linguaggio e la capacità di lettura). Inoltre si consolida nel bambino l'abitudine a leggere che si protrae nelle età successive grazie all'approccio precoce legato alla relazione</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24</a:t>
            </a:fld>
            <a:endParaRPr lang="it-IT"/>
          </a:p>
        </p:txBody>
      </p:sp>
    </p:spTree>
    <p:extLst>
      <p:ext uri="{BB962C8B-B14F-4D97-AF65-F5344CB8AC3E}">
        <p14:creationId xmlns:p14="http://schemas.microsoft.com/office/powerpoint/2010/main" xmlns="" val="4192772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Secondo te è giusto proporre Ce D? perché dall’esame obiettivo è possibile identificare già elementi suggestivi…</a:t>
            </a:r>
          </a:p>
        </p:txBody>
      </p:sp>
      <p:sp>
        <p:nvSpPr>
          <p:cNvPr id="4" name="Segnaposto numero diapositiva 3"/>
          <p:cNvSpPr>
            <a:spLocks noGrp="1"/>
          </p:cNvSpPr>
          <p:nvPr>
            <p:ph type="sldNum" sz="quarter" idx="10"/>
          </p:nvPr>
        </p:nvSpPr>
        <p:spPr/>
        <p:txBody>
          <a:bodyPr/>
          <a:lstStyle/>
          <a:p>
            <a:fld id="{4B5DF3C2-ACC6-1B4C-8043-B86FB0EBA8AB}" type="slidenum">
              <a:rPr lang="it-IT" smtClean="0"/>
              <a:pPr/>
              <a:t>25</a:t>
            </a:fld>
            <a:endParaRPr lang="it-IT"/>
          </a:p>
        </p:txBody>
      </p:sp>
    </p:spTree>
    <p:extLst>
      <p:ext uri="{BB962C8B-B14F-4D97-AF65-F5344CB8AC3E}">
        <p14:creationId xmlns:p14="http://schemas.microsoft.com/office/powerpoint/2010/main" xmlns="" val="122589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31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Nei</a:t>
            </a:r>
            <a:r>
              <a:rPr lang="it-IT" baseline="0" dirty="0" smtClean="0"/>
              <a:t> primi anni della vita non è possibile scindere gli aspetti cognitivi da quelli da quelli motori e relazionali</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4</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Ex</a:t>
            </a:r>
            <a:r>
              <a:rPr lang="it-IT" baseline="0" dirty="0" smtClean="0"/>
              <a:t> disturbi </a:t>
            </a:r>
            <a:r>
              <a:rPr lang="it-IT" baseline="0" dirty="0" err="1" smtClean="0"/>
              <a:t>somatoformi</a:t>
            </a:r>
            <a:endParaRPr lang="it-IT" baseline="0" dirty="0" smtClean="0"/>
          </a:p>
          <a:p>
            <a:r>
              <a:rPr lang="it-IT" baseline="0" dirty="0" smtClean="0"/>
              <a:t>Cambiamenti: rimozione del concetto di disturbo “</a:t>
            </a:r>
            <a:r>
              <a:rPr lang="it-IT" baseline="0" dirty="0" err="1" smtClean="0"/>
              <a:t>somatoforme</a:t>
            </a:r>
            <a:r>
              <a:rPr lang="it-IT" baseline="0" dirty="0" smtClean="0"/>
              <a:t>” tutto ciò che è caratterizzato da sintomi che non hanno spiegazione</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35</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Disturbo di conversione</a:t>
            </a:r>
          </a:p>
          <a:p>
            <a:r>
              <a:rPr lang="it-IT" dirty="0" smtClean="0"/>
              <a:t>Specifica dei tipi di sintomi (debolezza muscolare, paralisi, convulsioni, sintomi misti)</a:t>
            </a:r>
          </a:p>
          <a:p>
            <a:endParaRPr lang="it-IT" dirty="0" smtClean="0"/>
          </a:p>
          <a:p>
            <a:r>
              <a:rPr lang="it-IT" dirty="0" smtClean="0"/>
              <a:t>Gravità dell’episodio</a:t>
            </a:r>
          </a:p>
          <a:p>
            <a:r>
              <a:rPr lang="it-IT" dirty="0" smtClean="0"/>
              <a:t>Con</a:t>
            </a:r>
            <a:r>
              <a:rPr lang="it-IT" baseline="0" dirty="0" smtClean="0"/>
              <a:t> o senza elemento stressante psicologico</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36</a:t>
            </a:fld>
            <a:endParaRPr lang="it-IT"/>
          </a:p>
        </p:txBody>
      </p:sp>
    </p:spTree>
    <p:extLst>
      <p:ext uri="{BB962C8B-B14F-4D97-AF65-F5344CB8AC3E}">
        <p14:creationId xmlns:p14="http://schemas.microsoft.com/office/powerpoint/2010/main" xmlns="" val="42758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Il ruolo del pediatra nell’identificazione e nella gestione dei problemi NPI?</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it-IT" baseline="0" dirty="0" smtClean="0"/>
              <a:t>IDENTIFICAZIONE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Valutazione dello sviluppo </a:t>
            </a:r>
            <a:r>
              <a:rPr lang="it-IT" baseline="0" dirty="0" err="1" smtClean="0"/>
              <a:t>psicomotrio</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5</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Pattern</a:t>
            </a:r>
            <a:r>
              <a:rPr lang="it-IT" baseline="0" dirty="0" smtClean="0"/>
              <a:t> alternativo di sviluppo della deambulazione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Età di scomparsa dei riflessi (maturità o ritardo dello sviluppo?)</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Motilità fine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6</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consanguineità</a:t>
            </a:r>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9</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r>
              <a:rPr lang="it-IT" dirty="0" smtClean="0"/>
              <a:t>Osservazione: limite se</a:t>
            </a:r>
            <a:r>
              <a:rPr lang="it-IT" baseline="0" dirty="0" smtClean="0"/>
              <a:t> </a:t>
            </a:r>
            <a:r>
              <a:rPr lang="it-IT" baseline="0" dirty="0" err="1" smtClean="0"/>
              <a:t>disailità</a:t>
            </a:r>
            <a:r>
              <a:rPr lang="it-IT" baseline="0" dirty="0" smtClean="0"/>
              <a:t> –bambini molto piccoli(attività esplorativa e ludica)</a:t>
            </a:r>
          </a:p>
          <a:p>
            <a:r>
              <a:rPr lang="it-IT" baseline="0" dirty="0" smtClean="0"/>
              <a:t>Il gioco</a:t>
            </a:r>
            <a:r>
              <a:rPr lang="it-IT" baseline="0" dirty="0" smtClean="0">
                <a:sym typeface="Wingdings"/>
              </a:rPr>
              <a:t> organizzazione del gioco, come analogo di sviluppo mentale</a:t>
            </a:r>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10</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Il ruolo del pediatra nell’identificazione e nella gestione dei problemi NPI?</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it-IT" baseline="0" dirty="0" smtClean="0"/>
              <a:t>IDENTIFICAZIONE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Valutazione dello sviluppo </a:t>
            </a:r>
            <a:r>
              <a:rPr lang="it-IT" baseline="0" dirty="0" err="1" smtClean="0"/>
              <a:t>psicomotrio</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11</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12</a:t>
            </a:fld>
            <a:endParaRPr lang="it-IT"/>
          </a:p>
        </p:txBody>
      </p:sp>
    </p:spTree>
    <p:extLst>
      <p:ext uri="{BB962C8B-B14F-4D97-AF65-F5344CB8AC3E}">
        <p14:creationId xmlns:p14="http://schemas.microsoft.com/office/powerpoint/2010/main" xmlns="" val="400941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latin typeface="Eras Demi ITC" charset="0"/>
              </a:rPr>
              <a:t>può incidere significativamente, nell’immediato, sulle potenzialità del bambino e, in prospettiva, sulla qualità dei suoi comportamenti adattivi dai quali dipende la qualità di vita dell’intero sistema famiglia (Linee Guida </a:t>
            </a:r>
            <a:r>
              <a:rPr lang="it-IT" dirty="0" err="1" smtClean="0">
                <a:latin typeface="Eras Demi ITC" charset="0"/>
              </a:rPr>
              <a:t>Sinpia</a:t>
            </a:r>
            <a:r>
              <a:rPr lang="it-IT" dirty="0" smtClean="0">
                <a:latin typeface="Eras Demi ITC" charset="0"/>
              </a:rPr>
              <a:t>,, 2005).</a:t>
            </a:r>
          </a:p>
          <a:p>
            <a:endParaRPr lang="it-IT" dirty="0"/>
          </a:p>
        </p:txBody>
      </p:sp>
      <p:sp>
        <p:nvSpPr>
          <p:cNvPr id="4" name="Segnaposto numero diapositiva 3"/>
          <p:cNvSpPr>
            <a:spLocks noGrp="1"/>
          </p:cNvSpPr>
          <p:nvPr>
            <p:ph type="sldNum" sz="quarter" idx="10"/>
          </p:nvPr>
        </p:nvSpPr>
        <p:spPr/>
        <p:txBody>
          <a:bodyPr/>
          <a:lstStyle/>
          <a:p>
            <a:fld id="{4B5DF3C2-ACC6-1B4C-8043-B86FB0EBA8AB}" type="slidenum">
              <a:rPr lang="it-IT" smtClean="0"/>
              <a:pPr/>
              <a:t>14</a:t>
            </a:fld>
            <a:endParaRPr lang="it-IT"/>
          </a:p>
        </p:txBody>
      </p:sp>
    </p:spTree>
    <p:extLst>
      <p:ext uri="{BB962C8B-B14F-4D97-AF65-F5344CB8AC3E}">
        <p14:creationId xmlns:p14="http://schemas.microsoft.com/office/powerpoint/2010/main" xmlns="" val="400941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4/12/2017</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316799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51665B-C24A-4702-B522-6A4334602E03}" type="datetimeFigureOut">
              <a:rPr lang="en-US" smtClean="0"/>
              <a:pPr/>
              <a:t>4/12/2017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297704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51665B-C24A-4702-B522-6A4334602E03}" type="datetimeFigureOut">
              <a:rPr lang="en-US" smtClean="0"/>
              <a:pPr/>
              <a:t>4/12/2017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40934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251665B-C24A-4702-B522-6A4334602E03}" type="datetimeFigureOut">
              <a:rPr lang="en-US" smtClean="0"/>
              <a:pPr/>
              <a:t>4/12/2017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327270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4/12/2017</a:t>
            </a:fld>
            <a:endParaRPr lang="en-US"/>
          </a:p>
        </p:txBody>
      </p:sp>
      <p:sp>
        <p:nvSpPr>
          <p:cNvPr id="5" name="Segnaposto piè di pagina 4"/>
          <p:cNvSpPr>
            <a:spLocks noGrp="1"/>
          </p:cNvSpPr>
          <p:nvPr>
            <p:ph type="ftr" sz="quarter" idx="11"/>
          </p:nvPr>
        </p:nvSpPr>
        <p:spPr/>
        <p:txBody>
          <a:bodyPr/>
          <a:lstStyle/>
          <a:p>
            <a:endParaRPr kumimoji="0" lang="en-US"/>
          </a:p>
        </p:txBody>
      </p:sp>
      <p:sp>
        <p:nvSpPr>
          <p:cNvPr id="6" name="Segnaposto numero diapositiva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xmlns="" val="193746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251665B-C24A-4702-B522-6A4334602E03}" type="datetimeFigureOut">
              <a:rPr lang="en-US" smtClean="0"/>
              <a:pPr/>
              <a:t>4/12/2017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408350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251665B-C24A-4702-B522-6A4334602E03}" type="datetimeFigureOut">
              <a:rPr lang="en-US" smtClean="0"/>
              <a:pPr/>
              <a:t>4/12/2017</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177231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251665B-C24A-4702-B522-6A4334602E03}" type="datetimeFigureOut">
              <a:rPr lang="en-US" smtClean="0"/>
              <a:pPr/>
              <a:t>4/12/2017</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343690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251665B-C24A-4702-B522-6A4334602E03}" type="datetimeFigureOut">
              <a:rPr lang="en-US" smtClean="0"/>
              <a:pPr/>
              <a:t>4/12/2017</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102297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251665B-C24A-4702-B522-6A4334602E03}" type="datetimeFigureOut">
              <a:rPr lang="en-US" smtClean="0"/>
              <a:pPr/>
              <a:t>4/12/2017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230322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251665B-C24A-4702-B522-6A4334602E03}" type="datetimeFigureOut">
              <a:rPr lang="en-US" smtClean="0"/>
              <a:pPr/>
              <a:t>4/12/2017</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108370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51665B-C24A-4702-B522-6A4334602E03}" type="datetimeFigureOut">
              <a:rPr lang="en-US" smtClean="0"/>
              <a:pPr/>
              <a:t>4/12/2017</a:t>
            </a:fld>
            <a:endParaRPr lang="en-US"/>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D889E0-CAB2-4699-909D-B9A88D47ACBE}" type="slidenum">
              <a:rPr lang="en-US" smtClean="0"/>
              <a:pPr/>
              <a:t>‹N›</a:t>
            </a:fld>
            <a:endParaRPr lang="en-US"/>
          </a:p>
        </p:txBody>
      </p:sp>
    </p:spTree>
    <p:extLst>
      <p:ext uri="{BB962C8B-B14F-4D97-AF65-F5344CB8AC3E}">
        <p14:creationId xmlns:p14="http://schemas.microsoft.com/office/powerpoint/2010/main" xmlns="" val="519754434"/>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9535" y="416191"/>
            <a:ext cx="7772400" cy="1102519"/>
          </a:xfrm>
        </p:spPr>
        <p:txBody>
          <a:bodyPr>
            <a:normAutofit/>
          </a:bodyPr>
          <a:lstStyle/>
          <a:p>
            <a:r>
              <a:rPr lang="it-IT" b="1" dirty="0" smtClean="0">
                <a:latin typeface="American Typewriter"/>
                <a:cs typeface="American Typewriter"/>
              </a:rPr>
              <a:t>Il GAP INFORMA:</a:t>
            </a:r>
            <a:endParaRPr lang="it-IT" b="1" dirty="0">
              <a:latin typeface="American Typewriter"/>
              <a:cs typeface="American Typewriter"/>
            </a:endParaRPr>
          </a:p>
        </p:txBody>
      </p:sp>
      <p:sp>
        <p:nvSpPr>
          <p:cNvPr id="4" name="CasellaDiTesto 3"/>
          <p:cNvSpPr txBox="1"/>
          <p:nvPr/>
        </p:nvSpPr>
        <p:spPr>
          <a:xfrm>
            <a:off x="296533" y="2106027"/>
            <a:ext cx="8520396" cy="954107"/>
          </a:xfrm>
          <a:prstGeom prst="rect">
            <a:avLst/>
          </a:prstGeom>
          <a:noFill/>
        </p:spPr>
        <p:txBody>
          <a:bodyPr wrap="none" rtlCol="0">
            <a:spAutoFit/>
          </a:bodyPr>
          <a:lstStyle/>
          <a:p>
            <a:pPr algn="ctr"/>
            <a:r>
              <a:rPr lang="it-IT" sz="3200" dirty="0" smtClean="0">
                <a:latin typeface="American Typewriter"/>
                <a:cs typeface="American Typewriter"/>
              </a:rPr>
              <a:t>La Valutazione Neuropsichiatrica Infantile</a:t>
            </a:r>
          </a:p>
          <a:p>
            <a:pPr algn="ctr"/>
            <a:r>
              <a:rPr lang="it-IT" sz="2400" dirty="0" smtClean="0">
                <a:latin typeface="American Typewriter"/>
                <a:cs typeface="American Typewriter"/>
              </a:rPr>
              <a:t>il ruolo del Pediatra e l’intervento del Neuropsichiatra</a:t>
            </a:r>
            <a:endParaRPr lang="it-IT" sz="2400" dirty="0"/>
          </a:p>
        </p:txBody>
      </p:sp>
      <p:pic>
        <p:nvPicPr>
          <p:cNvPr id="6" name="Immagine 5"/>
          <p:cNvPicPr>
            <a:picLocks noChangeAspect="1"/>
          </p:cNvPicPr>
          <p:nvPr/>
        </p:nvPicPr>
        <p:blipFill rotWithShape="1">
          <a:blip r:embed="rId2" cstate="print"/>
          <a:srcRect t="1094" r="8269"/>
          <a:stretch/>
        </p:blipFill>
        <p:spPr>
          <a:xfrm>
            <a:off x="7483188" y="120575"/>
            <a:ext cx="1486993" cy="1874354"/>
          </a:xfrm>
          <a:prstGeom prst="rect">
            <a:avLst/>
          </a:prstGeom>
        </p:spPr>
      </p:pic>
      <p:sp>
        <p:nvSpPr>
          <p:cNvPr id="3" name="CasellaDiTesto 2"/>
          <p:cNvSpPr txBox="1"/>
          <p:nvPr/>
        </p:nvSpPr>
        <p:spPr>
          <a:xfrm>
            <a:off x="204200" y="3493541"/>
            <a:ext cx="2782875" cy="923330"/>
          </a:xfrm>
          <a:prstGeom prst="rect">
            <a:avLst/>
          </a:prstGeom>
          <a:noFill/>
        </p:spPr>
        <p:txBody>
          <a:bodyPr wrap="none" rtlCol="0">
            <a:spAutoFit/>
          </a:bodyPr>
          <a:lstStyle/>
          <a:p>
            <a:r>
              <a:rPr lang="it-IT" b="1" dirty="0" smtClean="0">
                <a:latin typeface="American Typewriter"/>
                <a:cs typeface="American Typewriter"/>
              </a:rPr>
              <a:t>Tutor</a:t>
            </a:r>
          </a:p>
          <a:p>
            <a:r>
              <a:rPr lang="it-IT" dirty="0" smtClean="0">
                <a:latin typeface="American Typewriter"/>
                <a:cs typeface="American Typewriter"/>
              </a:rPr>
              <a:t>Dott.ssa M.I. Spagnuolo</a:t>
            </a:r>
          </a:p>
          <a:p>
            <a:r>
              <a:rPr lang="it-IT" dirty="0" smtClean="0">
                <a:latin typeface="American Typewriter"/>
                <a:cs typeface="American Typewriter"/>
              </a:rPr>
              <a:t>Dott.ssa C. Bravaccio </a:t>
            </a:r>
            <a:endParaRPr lang="it-IT" dirty="0">
              <a:latin typeface="American Typewriter"/>
              <a:cs typeface="American Typewriter"/>
            </a:endParaRPr>
          </a:p>
        </p:txBody>
      </p:sp>
      <p:sp>
        <p:nvSpPr>
          <p:cNvPr id="7" name="CasellaDiTesto 6"/>
          <p:cNvSpPr txBox="1"/>
          <p:nvPr/>
        </p:nvSpPr>
        <p:spPr>
          <a:xfrm>
            <a:off x="6518738" y="3645941"/>
            <a:ext cx="2120172" cy="646331"/>
          </a:xfrm>
          <a:prstGeom prst="rect">
            <a:avLst/>
          </a:prstGeom>
          <a:noFill/>
        </p:spPr>
        <p:txBody>
          <a:bodyPr wrap="none" rtlCol="0">
            <a:spAutoFit/>
          </a:bodyPr>
          <a:lstStyle/>
          <a:p>
            <a:pPr algn="r"/>
            <a:r>
              <a:rPr lang="it-IT" b="1" dirty="0" smtClean="0">
                <a:latin typeface="American Typewriter"/>
                <a:cs typeface="American Typewriter"/>
              </a:rPr>
              <a:t>AIF</a:t>
            </a:r>
          </a:p>
          <a:p>
            <a:pPr algn="r"/>
            <a:r>
              <a:rPr lang="it-IT" dirty="0" smtClean="0">
                <a:latin typeface="American Typewriter"/>
                <a:cs typeface="American Typewriter"/>
              </a:rPr>
              <a:t>Dott.ssa </a:t>
            </a:r>
            <a:r>
              <a:rPr lang="it-IT" dirty="0" err="1" smtClean="0">
                <a:latin typeface="American Typewriter"/>
                <a:cs typeface="American Typewriter"/>
              </a:rPr>
              <a:t>L.Lepore</a:t>
            </a:r>
            <a:endParaRPr lang="it-IT" dirty="0" smtClean="0">
              <a:latin typeface="American Typewriter"/>
              <a:cs typeface="American Typewriter"/>
            </a:endParaRPr>
          </a:p>
        </p:txBody>
      </p:sp>
      <p:sp>
        <p:nvSpPr>
          <p:cNvPr id="5" name="CasellaDiTesto 4"/>
          <p:cNvSpPr txBox="1"/>
          <p:nvPr/>
        </p:nvSpPr>
        <p:spPr>
          <a:xfrm>
            <a:off x="3646647" y="3060134"/>
            <a:ext cx="1831343" cy="369332"/>
          </a:xfrm>
          <a:prstGeom prst="rect">
            <a:avLst/>
          </a:prstGeom>
          <a:noFill/>
        </p:spPr>
        <p:txBody>
          <a:bodyPr wrap="none" rtlCol="0">
            <a:spAutoFit/>
          </a:bodyPr>
          <a:lstStyle/>
          <a:p>
            <a:r>
              <a:rPr lang="it-IT" dirty="0" smtClean="0">
                <a:latin typeface="American Typewriter Light"/>
                <a:cs typeface="American Typewriter Light"/>
              </a:rPr>
              <a:t>12 Aprile 2017</a:t>
            </a:r>
            <a:endParaRPr lang="it-IT" dirty="0">
              <a:latin typeface="American Typewriter Light"/>
              <a:cs typeface="American Typewriter Light"/>
            </a:endParaRPr>
          </a:p>
        </p:txBody>
      </p:sp>
    </p:spTree>
    <p:extLst>
      <p:ext uri="{BB962C8B-B14F-4D97-AF65-F5344CB8AC3E}">
        <p14:creationId xmlns:p14="http://schemas.microsoft.com/office/powerpoint/2010/main" xmlns="" val="646459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1371" y="157410"/>
            <a:ext cx="3420288" cy="461665"/>
          </a:xfrm>
          <a:prstGeom prst="rect">
            <a:avLst/>
          </a:prstGeom>
          <a:noFill/>
        </p:spPr>
        <p:txBody>
          <a:bodyPr wrap="none" rtlCol="0">
            <a:spAutoFit/>
          </a:bodyPr>
          <a:lstStyle/>
          <a:p>
            <a:r>
              <a:rPr lang="it-IT" sz="2400" b="1" dirty="0" smtClean="0">
                <a:latin typeface="American Typewriter"/>
                <a:cs typeface="American Typewriter"/>
              </a:rPr>
              <a:t>Lo screening: metodi</a:t>
            </a:r>
          </a:p>
        </p:txBody>
      </p:sp>
      <p:sp>
        <p:nvSpPr>
          <p:cNvPr id="4" name="CasellaDiTesto 3"/>
          <p:cNvSpPr txBox="1"/>
          <p:nvPr/>
        </p:nvSpPr>
        <p:spPr>
          <a:xfrm>
            <a:off x="445347" y="740022"/>
            <a:ext cx="2035691" cy="369332"/>
          </a:xfrm>
          <a:prstGeom prst="rect">
            <a:avLst/>
          </a:prstGeom>
          <a:noFill/>
        </p:spPr>
        <p:txBody>
          <a:bodyPr wrap="none" rtlCol="0">
            <a:spAutoFit/>
          </a:bodyPr>
          <a:lstStyle/>
          <a:p>
            <a:r>
              <a:rPr lang="it-IT" dirty="0" smtClean="0">
                <a:latin typeface="American Typewriter"/>
                <a:cs typeface="American Typewriter"/>
              </a:rPr>
              <a:t>L’esame psichico</a:t>
            </a:r>
          </a:p>
        </p:txBody>
      </p:sp>
      <p:sp>
        <p:nvSpPr>
          <p:cNvPr id="2" name="Rettangolo 1"/>
          <p:cNvSpPr/>
          <p:nvPr/>
        </p:nvSpPr>
        <p:spPr>
          <a:xfrm>
            <a:off x="302388" y="1244975"/>
            <a:ext cx="2402034" cy="3523423"/>
          </a:xfrm>
          <a:prstGeom prst="rect">
            <a:avLst/>
          </a:prstGeom>
          <a:no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it-IT" sz="1400" b="1" dirty="0" smtClean="0">
                <a:solidFill>
                  <a:srgbClr val="66CD66"/>
                </a:solidFill>
                <a:latin typeface="Chalkduster"/>
                <a:cs typeface="Chalkduster"/>
              </a:rPr>
              <a:t>OSSERVAZIONE</a:t>
            </a:r>
          </a:p>
          <a:p>
            <a:pPr algn="ctr"/>
            <a:endParaRPr lang="it-IT" sz="1000" b="1" dirty="0" smtClean="0">
              <a:solidFill>
                <a:srgbClr val="1F497D"/>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Il modo in cui il bambino entra nella stanza</a:t>
            </a:r>
          </a:p>
          <a:p>
            <a:pPr marL="171450" indent="-171450">
              <a:buFont typeface="Arial"/>
              <a:buChar char="•"/>
            </a:pPr>
            <a:endParaRPr lang="it-IT" sz="1100" dirty="0">
              <a:solidFill>
                <a:srgbClr val="0000FF"/>
              </a:solidFill>
              <a:latin typeface="Century Gothic"/>
              <a:cs typeface="Century Gothic"/>
            </a:endParaRPr>
          </a:p>
          <a:p>
            <a:pPr marL="171450" indent="-171450">
              <a:buFont typeface="Arial"/>
              <a:buChar char="•"/>
            </a:pPr>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Il modo in cui investe lo spazio</a:t>
            </a:r>
          </a:p>
          <a:p>
            <a:pPr marL="171450" indent="-171450">
              <a:buFont typeface="Arial"/>
              <a:buChar char="•"/>
            </a:pPr>
            <a:endParaRPr lang="it-IT" sz="1100" dirty="0">
              <a:solidFill>
                <a:srgbClr val="0000FF"/>
              </a:solidFill>
              <a:latin typeface="Century Gothic"/>
              <a:cs typeface="Century Gothic"/>
            </a:endParaRPr>
          </a:p>
          <a:p>
            <a:pPr marL="171450" indent="-171450">
              <a:buFont typeface="Arial"/>
              <a:buChar char="•"/>
            </a:pPr>
            <a:endParaRPr lang="it-IT" sz="9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Esplorazione degli oggetti</a:t>
            </a:r>
          </a:p>
          <a:p>
            <a:pPr marL="171450" indent="-171450">
              <a:buFont typeface="Arial"/>
              <a:buChar char="•"/>
            </a:pPr>
            <a:endParaRPr lang="it-IT" sz="1100" dirty="0">
              <a:solidFill>
                <a:srgbClr val="0000FF"/>
              </a:solidFill>
              <a:latin typeface="Century Gothic"/>
              <a:cs typeface="Century Gothic"/>
            </a:endParaRPr>
          </a:p>
          <a:p>
            <a:pPr marL="171450" indent="-171450">
              <a:buFont typeface="Arial"/>
              <a:buChar char="•"/>
            </a:pPr>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Reazione alla presenza dell’altro </a:t>
            </a:r>
          </a:p>
          <a:p>
            <a:endParaRPr lang="it-IT" sz="1100" dirty="0">
              <a:solidFill>
                <a:srgbClr val="0000FF"/>
              </a:solidFill>
              <a:latin typeface="Century Gothic"/>
              <a:cs typeface="Century Gothic"/>
            </a:endParaRPr>
          </a:p>
          <a:p>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Risposta alle richieste dell’esaminatore</a:t>
            </a:r>
          </a:p>
          <a:p>
            <a:r>
              <a:rPr lang="it-IT" sz="1100" dirty="0" smtClean="0">
                <a:solidFill>
                  <a:srgbClr val="0000FF"/>
                </a:solidFill>
                <a:latin typeface="Century Gothic"/>
                <a:cs typeface="Century Gothic"/>
              </a:rPr>
              <a:t>   </a:t>
            </a:r>
            <a:endParaRPr lang="it-IT" sz="1200" dirty="0">
              <a:solidFill>
                <a:srgbClr val="0000FF"/>
              </a:solidFill>
              <a:latin typeface="Century Gothic"/>
              <a:cs typeface="Century Gothic"/>
            </a:endParaRPr>
          </a:p>
        </p:txBody>
      </p:sp>
      <p:sp>
        <p:nvSpPr>
          <p:cNvPr id="6" name="Rettangolo 5"/>
          <p:cNvSpPr/>
          <p:nvPr/>
        </p:nvSpPr>
        <p:spPr>
          <a:xfrm>
            <a:off x="3219078" y="1244975"/>
            <a:ext cx="2402034" cy="3523423"/>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ormAutofit/>
          </a:bodyPr>
          <a:lstStyle/>
          <a:p>
            <a:pPr algn="ctr"/>
            <a:endParaRPr lang="it-IT" sz="1400" dirty="0" smtClean="0">
              <a:solidFill>
                <a:srgbClr val="66CD66"/>
              </a:solidFill>
              <a:latin typeface="Chalkduster"/>
              <a:cs typeface="Chalkduster"/>
            </a:endParaRPr>
          </a:p>
          <a:p>
            <a:pPr algn="ctr"/>
            <a:r>
              <a:rPr lang="it-IT" sz="1400" b="1" dirty="0" smtClean="0">
                <a:solidFill>
                  <a:srgbClr val="66CD66"/>
                </a:solidFill>
                <a:latin typeface="Chalkduster"/>
                <a:cs typeface="Chalkduster"/>
              </a:rPr>
              <a:t>IL GIOCO</a:t>
            </a:r>
          </a:p>
          <a:p>
            <a:pPr algn="ctr"/>
            <a:endParaRPr lang="it-IT" sz="1400" dirty="0" smtClean="0">
              <a:solidFill>
                <a:srgbClr val="66CD66"/>
              </a:solidFill>
              <a:latin typeface="Chalkduster"/>
              <a:cs typeface="Chalkduster"/>
            </a:endParaRPr>
          </a:p>
          <a:p>
            <a:pPr marL="171450" indent="-171450">
              <a:buFont typeface="Arial"/>
              <a:buChar char="•"/>
            </a:pPr>
            <a:r>
              <a:rPr lang="it-IT" sz="1100" dirty="0" smtClean="0">
                <a:solidFill>
                  <a:srgbClr val="0000FF"/>
                </a:solidFill>
                <a:latin typeface="Century Gothic"/>
                <a:cs typeface="Century Gothic"/>
              </a:rPr>
              <a:t>Attitudine a rapportarsi al gioco</a:t>
            </a:r>
          </a:p>
          <a:p>
            <a:pPr marL="171450" indent="-171450">
              <a:buFont typeface="Arial"/>
              <a:buChar char="•"/>
            </a:pPr>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Modalità di utilizzo dei giochi</a:t>
            </a:r>
          </a:p>
          <a:p>
            <a:pPr marL="171450" indent="-171450">
              <a:buFont typeface="Arial"/>
              <a:buChar char="•"/>
            </a:pPr>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Organizzazione del gioco</a:t>
            </a:r>
          </a:p>
          <a:p>
            <a:pPr marL="171450" indent="-171450">
              <a:buFont typeface="Arial"/>
              <a:buChar char="•"/>
            </a:pPr>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Tematica del gioco</a:t>
            </a:r>
          </a:p>
          <a:p>
            <a:pPr marL="171450" indent="-171450">
              <a:buFont typeface="Arial"/>
              <a:buChar char="•"/>
            </a:pPr>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Verbalizzazione che accompagna il gioco</a:t>
            </a:r>
          </a:p>
          <a:p>
            <a:pPr marL="171450" indent="-171450">
              <a:buFont typeface="Arial"/>
              <a:buChar char="•"/>
            </a:pPr>
            <a:endParaRPr lang="it-IT" sz="1100" dirty="0" smtClean="0">
              <a:solidFill>
                <a:srgbClr val="0000FF"/>
              </a:solidFill>
              <a:latin typeface="Century Gothic"/>
              <a:cs typeface="Century Gothic"/>
            </a:endParaRPr>
          </a:p>
          <a:p>
            <a:pPr marL="171450" indent="-171450">
              <a:buFont typeface="Arial"/>
              <a:buChar char="•"/>
            </a:pPr>
            <a:r>
              <a:rPr lang="it-IT" sz="1100" dirty="0" smtClean="0">
                <a:solidFill>
                  <a:srgbClr val="0000FF"/>
                </a:solidFill>
                <a:latin typeface="Century Gothic"/>
                <a:cs typeface="Century Gothic"/>
              </a:rPr>
              <a:t>Tolleranza alle frustrazioni</a:t>
            </a:r>
          </a:p>
          <a:p>
            <a:pPr marL="171450" indent="-171450">
              <a:buFont typeface="Arial"/>
              <a:buChar char="•"/>
            </a:pPr>
            <a:endParaRPr lang="it-IT" sz="1100" dirty="0" smtClean="0">
              <a:solidFill>
                <a:srgbClr val="0000FF"/>
              </a:solidFill>
              <a:latin typeface="Century Gothic"/>
              <a:cs typeface="Century Gothic"/>
            </a:endParaRPr>
          </a:p>
          <a:p>
            <a:pPr algn="ctr"/>
            <a:endParaRPr lang="it-IT" sz="1100" dirty="0" smtClean="0">
              <a:solidFill>
                <a:srgbClr val="000090"/>
              </a:solidFill>
              <a:latin typeface="Century Gothic"/>
              <a:cs typeface="Century Gothic"/>
            </a:endParaRPr>
          </a:p>
          <a:p>
            <a:pPr algn="ctr"/>
            <a:endParaRPr lang="it-IT" sz="1400" dirty="0" smtClean="0">
              <a:solidFill>
                <a:srgbClr val="66CD66"/>
              </a:solidFill>
              <a:latin typeface="Chalkduster"/>
              <a:cs typeface="Chalkduster"/>
            </a:endParaRPr>
          </a:p>
          <a:p>
            <a:pPr algn="ctr"/>
            <a:endParaRPr lang="it-IT" sz="1600" dirty="0">
              <a:solidFill>
                <a:srgbClr val="66CD66"/>
              </a:solidFill>
              <a:latin typeface="Chalkduster"/>
              <a:cs typeface="Chalkduster"/>
            </a:endParaRPr>
          </a:p>
        </p:txBody>
      </p:sp>
      <p:sp>
        <p:nvSpPr>
          <p:cNvPr id="7" name="Rettangolo 6"/>
          <p:cNvSpPr/>
          <p:nvPr/>
        </p:nvSpPr>
        <p:spPr>
          <a:xfrm>
            <a:off x="6135769" y="1244975"/>
            <a:ext cx="2391784" cy="3523423"/>
          </a:xfrm>
          <a:prstGeom prst="rect">
            <a:avLst/>
          </a:prstGeom>
          <a:noFill/>
          <a:ln w="190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it-IT" sz="1400" dirty="0" smtClean="0">
              <a:solidFill>
                <a:srgbClr val="66CD66"/>
              </a:solidFill>
              <a:latin typeface="Chalkduster"/>
              <a:cs typeface="Chalkduster"/>
            </a:endParaRPr>
          </a:p>
          <a:p>
            <a:pPr algn="ctr"/>
            <a:r>
              <a:rPr lang="it-IT" sz="1400" b="1" dirty="0" smtClean="0">
                <a:solidFill>
                  <a:srgbClr val="66CD66"/>
                </a:solidFill>
                <a:latin typeface="Chalkduster"/>
                <a:cs typeface="Chalkduster"/>
              </a:rPr>
              <a:t>IL COLLOQUIO</a:t>
            </a:r>
          </a:p>
          <a:p>
            <a:endParaRPr lang="it-IT" sz="1100" dirty="0" smtClean="0">
              <a:solidFill>
                <a:srgbClr val="0000FF"/>
              </a:solidFill>
              <a:latin typeface="Century Gothic"/>
              <a:cs typeface="Century Gothic"/>
            </a:endParaRPr>
          </a:p>
          <a:p>
            <a:r>
              <a:rPr lang="it-IT" sz="1100" dirty="0" smtClean="0">
                <a:solidFill>
                  <a:srgbClr val="0000FF"/>
                </a:solidFill>
                <a:latin typeface="Century Gothic"/>
                <a:cs typeface="Century Gothic"/>
              </a:rPr>
              <a:t>CON IL BAMBINO</a:t>
            </a:r>
          </a:p>
          <a:p>
            <a:endParaRPr lang="it-IT" sz="1100" dirty="0" smtClean="0">
              <a:solidFill>
                <a:srgbClr val="0000FF"/>
              </a:solidFill>
              <a:latin typeface="Century Gothic"/>
              <a:cs typeface="Century Gothic"/>
            </a:endParaRPr>
          </a:p>
          <a:p>
            <a:r>
              <a:rPr lang="it-IT" sz="1100" dirty="0" smtClean="0">
                <a:solidFill>
                  <a:srgbClr val="0000FF"/>
                </a:solidFill>
                <a:latin typeface="Century Gothic"/>
                <a:cs typeface="Century Gothic"/>
              </a:rPr>
              <a:t>Le tematiche:</a:t>
            </a:r>
          </a:p>
          <a:p>
            <a:pPr marL="171450" indent="-171450">
              <a:buFont typeface="Arial"/>
              <a:buChar char="•"/>
            </a:pPr>
            <a:r>
              <a:rPr lang="it-IT" sz="1100" dirty="0" smtClean="0">
                <a:solidFill>
                  <a:srgbClr val="0000FF"/>
                </a:solidFill>
                <a:latin typeface="Century Gothic"/>
                <a:cs typeface="Century Gothic"/>
              </a:rPr>
              <a:t>Motivo di consultazione</a:t>
            </a:r>
          </a:p>
          <a:p>
            <a:pPr marL="171450" indent="-171450">
              <a:buFont typeface="Arial"/>
              <a:buChar char="•"/>
            </a:pPr>
            <a:r>
              <a:rPr lang="it-IT" sz="1100" dirty="0" smtClean="0">
                <a:solidFill>
                  <a:srgbClr val="0000FF"/>
                </a:solidFill>
                <a:latin typeface="Century Gothic"/>
                <a:cs typeface="Century Gothic"/>
              </a:rPr>
              <a:t>attività ludiche-interessi-attività scolastica</a:t>
            </a:r>
          </a:p>
          <a:p>
            <a:pPr marL="171450" indent="-171450">
              <a:buFont typeface="Arial"/>
              <a:buChar char="•"/>
            </a:pPr>
            <a:r>
              <a:rPr lang="it-IT" sz="1100" dirty="0" smtClean="0">
                <a:solidFill>
                  <a:srgbClr val="0000FF"/>
                </a:solidFill>
                <a:latin typeface="Century Gothic"/>
                <a:cs typeface="Century Gothic"/>
              </a:rPr>
              <a:t>Rapporto con i coetanei</a:t>
            </a:r>
          </a:p>
          <a:p>
            <a:pPr marL="171450" indent="-171450">
              <a:buFont typeface="Arial"/>
              <a:buChar char="•"/>
            </a:pPr>
            <a:r>
              <a:rPr lang="it-IT" sz="1100" dirty="0" smtClean="0">
                <a:solidFill>
                  <a:srgbClr val="0000FF"/>
                </a:solidFill>
                <a:latin typeface="Century Gothic"/>
                <a:cs typeface="Century Gothic"/>
              </a:rPr>
              <a:t>Progetti futuri</a:t>
            </a:r>
          </a:p>
          <a:p>
            <a:pPr marL="171450" indent="-171450">
              <a:buFont typeface="Arial"/>
              <a:buChar char="•"/>
            </a:pPr>
            <a:r>
              <a:rPr lang="it-IT" sz="1100" dirty="0" smtClean="0">
                <a:solidFill>
                  <a:srgbClr val="0000FF"/>
                </a:solidFill>
                <a:latin typeface="Century Gothic"/>
                <a:cs typeface="Century Gothic"/>
              </a:rPr>
              <a:t>Relazioni in famiglia</a:t>
            </a:r>
          </a:p>
          <a:p>
            <a:endParaRPr lang="it-IT" sz="1100" dirty="0">
              <a:solidFill>
                <a:srgbClr val="0000FF"/>
              </a:solidFill>
              <a:latin typeface="Century Gothic"/>
              <a:cs typeface="Century Gothic"/>
            </a:endParaRPr>
          </a:p>
        </p:txBody>
      </p:sp>
      <p:sp>
        <p:nvSpPr>
          <p:cNvPr id="8" name="Rettangolo 7"/>
          <p:cNvSpPr/>
          <p:nvPr/>
        </p:nvSpPr>
        <p:spPr>
          <a:xfrm>
            <a:off x="524191" y="2119761"/>
            <a:ext cx="1048315" cy="230832"/>
          </a:xfrm>
          <a:prstGeom prst="rect">
            <a:avLst/>
          </a:prstGeom>
        </p:spPr>
        <p:txBody>
          <a:bodyPr wrap="none">
            <a:spAutoFit/>
          </a:bodyPr>
          <a:lstStyle/>
          <a:p>
            <a:r>
              <a:rPr lang="it-IT" sz="900" dirty="0" smtClean="0">
                <a:latin typeface="Century Gothic"/>
                <a:cs typeface="Century Gothic"/>
              </a:rPr>
              <a:t>inibito</a:t>
            </a:r>
            <a:r>
              <a:rPr lang="it-IT" sz="900" dirty="0">
                <a:latin typeface="Century Gothic"/>
                <a:cs typeface="Century Gothic"/>
              </a:rPr>
              <a:t>/</a:t>
            </a:r>
            <a:r>
              <a:rPr lang="it-IT" sz="900" dirty="0" smtClean="0">
                <a:latin typeface="Century Gothic"/>
                <a:cs typeface="Century Gothic"/>
              </a:rPr>
              <a:t>disinibito</a:t>
            </a:r>
            <a:endParaRPr lang="it-IT" sz="900" dirty="0">
              <a:latin typeface="Century Gothic"/>
              <a:cs typeface="Century Gothic"/>
            </a:endParaRPr>
          </a:p>
        </p:txBody>
      </p:sp>
      <p:sp>
        <p:nvSpPr>
          <p:cNvPr id="9" name="Rettangolo 8"/>
          <p:cNvSpPr/>
          <p:nvPr/>
        </p:nvSpPr>
        <p:spPr>
          <a:xfrm>
            <a:off x="524191" y="2615753"/>
            <a:ext cx="1782858" cy="230832"/>
          </a:xfrm>
          <a:prstGeom prst="rect">
            <a:avLst/>
          </a:prstGeom>
        </p:spPr>
        <p:txBody>
          <a:bodyPr wrap="square">
            <a:spAutoFit/>
          </a:bodyPr>
          <a:lstStyle/>
          <a:p>
            <a:r>
              <a:rPr lang="it-IT" sz="900" dirty="0" smtClean="0">
                <a:solidFill>
                  <a:srgbClr val="000000"/>
                </a:solidFill>
                <a:latin typeface="Century Gothic"/>
                <a:cs typeface="Century Gothic"/>
              </a:rPr>
              <a:t>confinato</a:t>
            </a:r>
            <a:r>
              <a:rPr lang="it-IT" sz="900" dirty="0">
                <a:solidFill>
                  <a:srgbClr val="000000"/>
                </a:solidFill>
                <a:latin typeface="Century Gothic"/>
                <a:cs typeface="Century Gothic"/>
              </a:rPr>
              <a:t>/attività </a:t>
            </a:r>
            <a:r>
              <a:rPr lang="it-IT" sz="900" dirty="0" smtClean="0">
                <a:solidFill>
                  <a:srgbClr val="000000"/>
                </a:solidFill>
                <a:latin typeface="Century Gothic"/>
                <a:cs typeface="Century Gothic"/>
              </a:rPr>
              <a:t>frenetica</a:t>
            </a:r>
            <a:endParaRPr lang="it-IT" sz="900" dirty="0">
              <a:solidFill>
                <a:srgbClr val="1F497D"/>
              </a:solidFill>
              <a:latin typeface="Century Gothic"/>
              <a:cs typeface="Century Gothic"/>
            </a:endParaRPr>
          </a:p>
        </p:txBody>
      </p:sp>
      <p:sp>
        <p:nvSpPr>
          <p:cNvPr id="10" name="Rettangolo 9"/>
          <p:cNvSpPr/>
          <p:nvPr/>
        </p:nvSpPr>
        <p:spPr>
          <a:xfrm>
            <a:off x="487465" y="3135168"/>
            <a:ext cx="2342881" cy="230832"/>
          </a:xfrm>
          <a:prstGeom prst="rect">
            <a:avLst/>
          </a:prstGeom>
        </p:spPr>
        <p:txBody>
          <a:bodyPr wrap="square">
            <a:spAutoFit/>
          </a:bodyPr>
          <a:lstStyle/>
          <a:p>
            <a:r>
              <a:rPr lang="it-IT" sz="900" dirty="0" smtClean="0">
                <a:solidFill>
                  <a:srgbClr val="000000"/>
                </a:solidFill>
                <a:latin typeface="Century Gothic"/>
                <a:cs typeface="Century Gothic"/>
              </a:rPr>
              <a:t>Indifferente</a:t>
            </a:r>
            <a:r>
              <a:rPr lang="it-IT" sz="900" dirty="0">
                <a:solidFill>
                  <a:srgbClr val="000000"/>
                </a:solidFill>
                <a:latin typeface="Century Gothic"/>
                <a:cs typeface="Century Gothic"/>
              </a:rPr>
              <a:t>/</a:t>
            </a:r>
            <a:r>
              <a:rPr lang="it-IT" sz="900" dirty="0" smtClean="0">
                <a:solidFill>
                  <a:srgbClr val="000000"/>
                </a:solidFill>
                <a:latin typeface="Century Gothic"/>
                <a:cs typeface="Century Gothic"/>
              </a:rPr>
              <a:t>sistematica/</a:t>
            </a:r>
            <a:r>
              <a:rPr lang="it-IT" sz="900" dirty="0" err="1" smtClean="0">
                <a:solidFill>
                  <a:srgbClr val="000000"/>
                </a:solidFill>
                <a:latin typeface="Century Gothic"/>
                <a:cs typeface="Century Gothic"/>
              </a:rPr>
              <a:t>afinalistica</a:t>
            </a:r>
            <a:endParaRPr lang="it-IT" sz="900" dirty="0"/>
          </a:p>
        </p:txBody>
      </p:sp>
      <p:sp>
        <p:nvSpPr>
          <p:cNvPr id="12" name="Rettangolo 11"/>
          <p:cNvSpPr/>
          <p:nvPr/>
        </p:nvSpPr>
        <p:spPr>
          <a:xfrm>
            <a:off x="410787" y="4414716"/>
            <a:ext cx="2241182" cy="230832"/>
          </a:xfrm>
          <a:prstGeom prst="rect">
            <a:avLst/>
          </a:prstGeom>
        </p:spPr>
        <p:txBody>
          <a:bodyPr wrap="square">
            <a:spAutoFit/>
          </a:bodyPr>
          <a:lstStyle/>
          <a:p>
            <a:r>
              <a:rPr lang="it-IT" sz="900" dirty="0" smtClean="0">
                <a:solidFill>
                  <a:srgbClr val="000000"/>
                </a:solidFill>
                <a:latin typeface="Century Gothic"/>
                <a:cs typeface="Century Gothic"/>
              </a:rPr>
              <a:t>rifiuto</a:t>
            </a:r>
            <a:r>
              <a:rPr lang="it-IT" sz="900" dirty="0">
                <a:solidFill>
                  <a:srgbClr val="000000"/>
                </a:solidFill>
                <a:latin typeface="Century Gothic"/>
                <a:cs typeface="Century Gothic"/>
              </a:rPr>
              <a:t>/aderenza passiva</a:t>
            </a:r>
            <a:r>
              <a:rPr lang="it-IT" sz="900" dirty="0" smtClean="0">
                <a:solidFill>
                  <a:srgbClr val="000000"/>
                </a:solidFill>
                <a:latin typeface="Century Gothic"/>
                <a:cs typeface="Century Gothic"/>
              </a:rPr>
              <a:t>/disponibilità</a:t>
            </a:r>
            <a:endParaRPr lang="it-IT" sz="900" dirty="0">
              <a:solidFill>
                <a:srgbClr val="000000"/>
              </a:solidFill>
              <a:latin typeface="Century Gothic"/>
              <a:cs typeface="Century Gothic"/>
            </a:endParaRPr>
          </a:p>
        </p:txBody>
      </p:sp>
      <p:sp>
        <p:nvSpPr>
          <p:cNvPr id="13" name="Rettangolo 12"/>
          <p:cNvSpPr/>
          <p:nvPr/>
        </p:nvSpPr>
        <p:spPr>
          <a:xfrm>
            <a:off x="472351" y="3768874"/>
            <a:ext cx="1516574" cy="369332"/>
          </a:xfrm>
          <a:prstGeom prst="rect">
            <a:avLst/>
          </a:prstGeom>
        </p:spPr>
        <p:txBody>
          <a:bodyPr wrap="none">
            <a:spAutoFit/>
          </a:bodyPr>
          <a:lstStyle/>
          <a:p>
            <a:r>
              <a:rPr lang="it-IT" sz="900" dirty="0" smtClean="0">
                <a:solidFill>
                  <a:srgbClr val="000000"/>
                </a:solidFill>
                <a:latin typeface="Century Gothic"/>
                <a:cs typeface="Century Gothic"/>
              </a:rPr>
              <a:t>Indifferenza/diffidenza</a:t>
            </a:r>
          </a:p>
          <a:p>
            <a:r>
              <a:rPr lang="it-IT" sz="900" dirty="0" smtClean="0">
                <a:solidFill>
                  <a:srgbClr val="000000"/>
                </a:solidFill>
                <a:latin typeface="Century Gothic"/>
                <a:cs typeface="Century Gothic"/>
              </a:rPr>
              <a:t>disponibilità</a:t>
            </a:r>
            <a:r>
              <a:rPr lang="it-IT" sz="900" dirty="0">
                <a:solidFill>
                  <a:srgbClr val="000000"/>
                </a:solidFill>
                <a:latin typeface="Century Gothic"/>
                <a:cs typeface="Century Gothic"/>
              </a:rPr>
              <a:t>/espansività</a:t>
            </a:r>
            <a:endParaRPr lang="it-IT" sz="900" dirty="0"/>
          </a:p>
        </p:txBody>
      </p:sp>
    </p:spTree>
    <p:extLst>
      <p:ext uri="{BB962C8B-B14F-4D97-AF65-F5344CB8AC3E}">
        <p14:creationId xmlns:p14="http://schemas.microsoft.com/office/powerpoint/2010/main" xmlns="" val="29285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strVal val="#ppt_w*0.70"/>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strVal val="#ppt_w*0.70"/>
                                          </p:val>
                                        </p:tav>
                                        <p:tav tm="100000">
                                          <p:val>
                                            <p:strVal val="#ppt_w"/>
                                          </p:val>
                                        </p:tav>
                                      </p:tavLst>
                                    </p:anim>
                                    <p:anim calcmode="lin" valueType="num">
                                      <p:cBhvr>
                                        <p:cTn id="49" dur="500" fill="hold"/>
                                        <p:tgtEl>
                                          <p:spTgt spid="7"/>
                                        </p:tgtEl>
                                        <p:attrNameLst>
                                          <p:attrName>ppt_h</p:attrName>
                                        </p:attrNameLst>
                                      </p:cBhvr>
                                      <p:tavLst>
                                        <p:tav tm="0">
                                          <p:val>
                                            <p:strVal val="#ppt_h"/>
                                          </p:val>
                                        </p:tav>
                                        <p:tav tm="100000">
                                          <p:val>
                                            <p:strVal val="#ppt_h"/>
                                          </p:val>
                                        </p:tav>
                                      </p:tavLst>
                                    </p:anim>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hermata 2017-04-09 alle 23.17.59.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55247" y="201300"/>
            <a:ext cx="3801910" cy="4814541"/>
          </a:xfrm>
          <a:prstGeom prst="rect">
            <a:avLst/>
          </a:prstGeom>
        </p:spPr>
      </p:pic>
      <p:sp>
        <p:nvSpPr>
          <p:cNvPr id="5" name="CasellaDiTesto 4"/>
          <p:cNvSpPr txBox="1"/>
          <p:nvPr/>
        </p:nvSpPr>
        <p:spPr>
          <a:xfrm>
            <a:off x="381371" y="157410"/>
            <a:ext cx="5289091" cy="461665"/>
          </a:xfrm>
          <a:prstGeom prst="rect">
            <a:avLst/>
          </a:prstGeom>
          <a:noFill/>
        </p:spPr>
        <p:txBody>
          <a:bodyPr wrap="none" rtlCol="0">
            <a:spAutoFit/>
          </a:bodyPr>
          <a:lstStyle/>
          <a:p>
            <a:r>
              <a:rPr lang="it-IT" sz="2400" b="1" dirty="0" smtClean="0">
                <a:latin typeface="American Typewriter"/>
                <a:cs typeface="American Typewriter"/>
              </a:rPr>
              <a:t>Lo screening: materiali &amp; metodi</a:t>
            </a:r>
          </a:p>
        </p:txBody>
      </p:sp>
      <p:pic>
        <p:nvPicPr>
          <p:cNvPr id="6" name="Immagine 5" descr="Schermata 2017-04-09 alle 23.30.2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47512" y="1080345"/>
            <a:ext cx="3776087" cy="2949640"/>
          </a:xfrm>
          <a:prstGeom prst="rect">
            <a:avLst/>
          </a:prstGeom>
        </p:spPr>
      </p:pic>
      <p:pic>
        <p:nvPicPr>
          <p:cNvPr id="9" name="Immagine 8" descr="Schermata 2017-04-09 alle 23.12.0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70462" y="337933"/>
            <a:ext cx="3046250" cy="4301713"/>
          </a:xfrm>
          <a:prstGeom prst="rect">
            <a:avLst/>
          </a:prstGeom>
        </p:spPr>
      </p:pic>
      <p:pic>
        <p:nvPicPr>
          <p:cNvPr id="10" name="Immagine 9" descr="Schermata 2017-04-09 alle 23.12.29.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19127" y="798614"/>
            <a:ext cx="3123763" cy="4438346"/>
          </a:xfrm>
          <a:prstGeom prst="rect">
            <a:avLst/>
          </a:prstGeom>
        </p:spPr>
      </p:pic>
      <p:pic>
        <p:nvPicPr>
          <p:cNvPr id="8" name="Immagine 7" descr="Schermata 2017-04-09 alle 23.19.15.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52572" y="883276"/>
            <a:ext cx="3077736" cy="4377557"/>
          </a:xfrm>
          <a:prstGeom prst="rect">
            <a:avLst/>
          </a:prstGeom>
        </p:spPr>
      </p:pic>
      <p:sp>
        <p:nvSpPr>
          <p:cNvPr id="4" name="CasellaDiTesto 3"/>
          <p:cNvSpPr txBox="1"/>
          <p:nvPr/>
        </p:nvSpPr>
        <p:spPr>
          <a:xfrm>
            <a:off x="445347" y="883276"/>
            <a:ext cx="4418307" cy="2031325"/>
          </a:xfrm>
          <a:prstGeom prst="rect">
            <a:avLst/>
          </a:prstGeom>
          <a:solidFill>
            <a:srgbClr val="F2F2F2"/>
          </a:solidFill>
          <a:ln>
            <a:solidFill>
              <a:srgbClr val="FFFFFF"/>
            </a:solidFill>
          </a:ln>
          <a:effectLst>
            <a:outerShdw blurRad="50800" dist="38100" dir="2700000" algn="tl" rotWithShape="0">
              <a:srgbClr val="000000">
                <a:alpha val="43000"/>
              </a:srgbClr>
            </a:outerShdw>
          </a:effectLst>
        </p:spPr>
        <p:txBody>
          <a:bodyPr wrap="none" rtlCol="0">
            <a:spAutoFit/>
          </a:bodyPr>
          <a:lstStyle/>
          <a:p>
            <a:r>
              <a:rPr lang="it-IT" dirty="0" smtClean="0">
                <a:solidFill>
                  <a:srgbClr val="773B96"/>
                </a:solidFill>
                <a:latin typeface="American Typewriter"/>
                <a:cs typeface="American Typewriter"/>
              </a:rPr>
              <a:t>Test di Denver II</a:t>
            </a:r>
          </a:p>
          <a:p>
            <a:endParaRPr lang="it-IT" dirty="0">
              <a:latin typeface="American Typewriter"/>
              <a:cs typeface="American Typewriter"/>
            </a:endParaRPr>
          </a:p>
          <a:p>
            <a:r>
              <a:rPr lang="it-IT" dirty="0" smtClean="0">
                <a:solidFill>
                  <a:srgbClr val="773B96"/>
                </a:solidFill>
                <a:latin typeface="American Typewriter"/>
                <a:cs typeface="American Typewriter"/>
              </a:rPr>
              <a:t>Il primo vocabolario del bambino</a:t>
            </a:r>
          </a:p>
          <a:p>
            <a:r>
              <a:rPr lang="it-IT" dirty="0" smtClean="0">
                <a:solidFill>
                  <a:srgbClr val="773B96"/>
                </a:solidFill>
                <a:latin typeface="American Typewriter"/>
                <a:cs typeface="American Typewriter"/>
              </a:rPr>
              <a:t>Scala ELM (</a:t>
            </a:r>
            <a:r>
              <a:rPr lang="it-IT" dirty="0" err="1" smtClean="0">
                <a:solidFill>
                  <a:srgbClr val="773B96"/>
                </a:solidFill>
                <a:latin typeface="American Typewriter"/>
                <a:cs typeface="American Typewriter"/>
              </a:rPr>
              <a:t>Early</a:t>
            </a:r>
            <a:r>
              <a:rPr lang="it-IT" dirty="0" smtClean="0">
                <a:solidFill>
                  <a:srgbClr val="773B96"/>
                </a:solidFill>
                <a:latin typeface="American Typewriter"/>
                <a:cs typeface="American Typewriter"/>
              </a:rPr>
              <a:t> </a:t>
            </a:r>
            <a:r>
              <a:rPr lang="it-IT" dirty="0" err="1" smtClean="0">
                <a:solidFill>
                  <a:srgbClr val="773B96"/>
                </a:solidFill>
                <a:latin typeface="American Typewriter"/>
                <a:cs typeface="American Typewriter"/>
              </a:rPr>
              <a:t>language</a:t>
            </a:r>
            <a:r>
              <a:rPr lang="it-IT" dirty="0" smtClean="0">
                <a:solidFill>
                  <a:srgbClr val="773B96"/>
                </a:solidFill>
                <a:latin typeface="American Typewriter"/>
                <a:cs typeface="American Typewriter"/>
              </a:rPr>
              <a:t> </a:t>
            </a:r>
            <a:r>
              <a:rPr lang="it-IT" dirty="0" err="1" smtClean="0">
                <a:solidFill>
                  <a:srgbClr val="773B96"/>
                </a:solidFill>
                <a:latin typeface="American Typewriter"/>
                <a:cs typeface="American Typewriter"/>
              </a:rPr>
              <a:t>Milestone</a:t>
            </a:r>
            <a:r>
              <a:rPr lang="it-IT" dirty="0" smtClean="0">
                <a:solidFill>
                  <a:srgbClr val="773B96"/>
                </a:solidFill>
                <a:latin typeface="American Typewriter"/>
                <a:cs typeface="American Typewriter"/>
              </a:rPr>
              <a:t>)</a:t>
            </a:r>
            <a:endParaRPr lang="it-IT" dirty="0">
              <a:solidFill>
                <a:srgbClr val="773B96"/>
              </a:solidFill>
              <a:latin typeface="American Typewriter"/>
              <a:cs typeface="American Typewriter"/>
            </a:endParaRPr>
          </a:p>
          <a:p>
            <a:endParaRPr lang="it-IT" dirty="0" smtClean="0">
              <a:solidFill>
                <a:srgbClr val="773B96"/>
              </a:solidFill>
              <a:latin typeface="American Typewriter"/>
              <a:cs typeface="American Typewriter"/>
            </a:endParaRPr>
          </a:p>
          <a:p>
            <a:r>
              <a:rPr lang="it-IT" dirty="0" smtClean="0">
                <a:solidFill>
                  <a:srgbClr val="773B96"/>
                </a:solidFill>
                <a:latin typeface="American Typewriter"/>
                <a:cs typeface="American Typewriter"/>
              </a:rPr>
              <a:t>CH.A.T  e M-CH.A.T</a:t>
            </a:r>
          </a:p>
          <a:p>
            <a:pPr marL="285750" indent="-285750">
              <a:buFont typeface="Arial"/>
              <a:buChar char="•"/>
            </a:pPr>
            <a:endParaRPr lang="it-IT" dirty="0" smtClean="0">
              <a:latin typeface="American Typewriter"/>
              <a:cs typeface="American Typewriter"/>
            </a:endParaRPr>
          </a:p>
        </p:txBody>
      </p:sp>
      <p:sp>
        <p:nvSpPr>
          <p:cNvPr id="2" name="Rettangolo 1"/>
          <p:cNvSpPr/>
          <p:nvPr/>
        </p:nvSpPr>
        <p:spPr>
          <a:xfrm>
            <a:off x="445347" y="3343275"/>
            <a:ext cx="4244433" cy="808264"/>
          </a:xfrm>
          <a:prstGeom prst="rect">
            <a:avLst/>
          </a:prstGeom>
          <a:solidFill>
            <a:srgbClr val="F2F2F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dirty="0" smtClean="0">
                <a:solidFill>
                  <a:srgbClr val="008000"/>
                </a:solidFill>
                <a:latin typeface="American Typewriter"/>
                <a:cs typeface="American Typewriter"/>
              </a:rPr>
              <a:t>CBCL (Child </a:t>
            </a:r>
            <a:r>
              <a:rPr lang="it-IT" dirty="0" err="1" smtClean="0">
                <a:solidFill>
                  <a:srgbClr val="008000"/>
                </a:solidFill>
                <a:latin typeface="American Typewriter"/>
                <a:cs typeface="American Typewriter"/>
              </a:rPr>
              <a:t>Behavior</a:t>
            </a:r>
            <a:r>
              <a:rPr lang="it-IT" dirty="0" smtClean="0">
                <a:solidFill>
                  <a:srgbClr val="008000"/>
                </a:solidFill>
                <a:latin typeface="American Typewriter"/>
                <a:cs typeface="American Typewriter"/>
              </a:rPr>
              <a:t> </a:t>
            </a:r>
            <a:r>
              <a:rPr lang="it-IT" dirty="0" err="1" smtClean="0">
                <a:solidFill>
                  <a:srgbClr val="008000"/>
                </a:solidFill>
                <a:latin typeface="American Typewriter"/>
                <a:cs typeface="American Typewriter"/>
              </a:rPr>
              <a:t>Checklist</a:t>
            </a:r>
            <a:r>
              <a:rPr lang="it-IT" dirty="0" smtClean="0">
                <a:solidFill>
                  <a:srgbClr val="008000"/>
                </a:solidFill>
                <a:latin typeface="American Typewriter"/>
                <a:cs typeface="American Typewriter"/>
              </a:rPr>
              <a:t>)</a:t>
            </a:r>
            <a:endParaRPr lang="it-IT" dirty="0">
              <a:solidFill>
                <a:srgbClr val="008000"/>
              </a:solidFill>
              <a:latin typeface="American Typewriter"/>
              <a:cs typeface="American Typewriter"/>
            </a:endParaRPr>
          </a:p>
        </p:txBody>
      </p:sp>
    </p:spTree>
    <p:extLst>
      <p:ext uri="{BB962C8B-B14F-4D97-AF65-F5344CB8AC3E}">
        <p14:creationId xmlns:p14="http://schemas.microsoft.com/office/powerpoint/2010/main" xmlns="" val="10742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400" fill="hold"/>
                                        <p:tgtEl>
                                          <p:spTgt spid="9"/>
                                        </p:tgtEl>
                                        <p:attrNameLst>
                                          <p:attrName>ppt_x</p:attrName>
                                        </p:attrNameLst>
                                      </p:cBhvr>
                                      <p:tavLst>
                                        <p:tav tm="0">
                                          <p:val>
                                            <p:strVal val="#ppt_x"/>
                                          </p:val>
                                        </p:tav>
                                        <p:tav tm="100000">
                                          <p:val>
                                            <p:strVal val="#ppt_x"/>
                                          </p:val>
                                        </p:tav>
                                      </p:tavLst>
                                    </p:anim>
                                    <p:anim calcmode="lin" valueType="num">
                                      <p:cBhvr additive="base">
                                        <p:cTn id="25" dur="4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600" fill="hold"/>
                                        <p:tgtEl>
                                          <p:spTgt spid="2"/>
                                        </p:tgtEl>
                                        <p:attrNameLst>
                                          <p:attrName>ppt_w</p:attrName>
                                        </p:attrNameLst>
                                      </p:cBhvr>
                                      <p:tavLst>
                                        <p:tav tm="0">
                                          <p:val>
                                            <p:strVal val="#ppt_w*0.70"/>
                                          </p:val>
                                        </p:tav>
                                        <p:tav tm="100000">
                                          <p:val>
                                            <p:strVal val="#ppt_w"/>
                                          </p:val>
                                        </p:tav>
                                      </p:tavLst>
                                    </p:anim>
                                    <p:anim calcmode="lin" valueType="num">
                                      <p:cBhvr>
                                        <p:cTn id="37" dur="600" fill="hold"/>
                                        <p:tgtEl>
                                          <p:spTgt spid="2"/>
                                        </p:tgtEl>
                                        <p:attrNameLst>
                                          <p:attrName>ppt_h</p:attrName>
                                        </p:attrNameLst>
                                      </p:cBhvr>
                                      <p:tavLst>
                                        <p:tav tm="0">
                                          <p:val>
                                            <p:strVal val="#ppt_h"/>
                                          </p:val>
                                        </p:tav>
                                        <p:tav tm="100000">
                                          <p:val>
                                            <p:strVal val="#ppt_h"/>
                                          </p:val>
                                        </p:tav>
                                      </p:tavLst>
                                    </p:anim>
                                    <p:animEffect transition="in" filter="fade">
                                      <p:cBhvr>
                                        <p:cTn id="38" dur="6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50488" y="1235390"/>
            <a:ext cx="4814145" cy="1169551"/>
          </a:xfrm>
          <a:prstGeom prst="rect">
            <a:avLst/>
          </a:prstGeom>
          <a:noFill/>
        </p:spPr>
        <p:txBody>
          <a:bodyPr wrap="none" rtlCol="0">
            <a:spAutoFit/>
          </a:bodyPr>
          <a:lstStyle/>
          <a:p>
            <a:r>
              <a:rPr lang="it-IT" sz="1400" dirty="0">
                <a:latin typeface="American Typewriter"/>
                <a:cs typeface="American Typewriter"/>
              </a:rPr>
              <a:t>Esplora le competenze acquisite dal bambino in 4 </a:t>
            </a:r>
            <a:r>
              <a:rPr lang="it-IT" sz="1400" dirty="0" smtClean="0">
                <a:latin typeface="American Typewriter"/>
                <a:cs typeface="American Typewriter"/>
              </a:rPr>
              <a:t>aree</a:t>
            </a:r>
          </a:p>
          <a:p>
            <a:pPr marL="742950" lvl="1" indent="-285750">
              <a:buClr>
                <a:srgbClr val="66CD66"/>
              </a:buClr>
              <a:buFont typeface="Wingdings" charset="2"/>
              <a:buChar char="§"/>
            </a:pPr>
            <a:r>
              <a:rPr lang="it-IT" sz="1400" b="1" dirty="0" smtClean="0">
                <a:latin typeface="American Typewriter Light"/>
                <a:cs typeface="American Typewriter Light"/>
              </a:rPr>
              <a:t>Personale-sociale</a:t>
            </a:r>
          </a:p>
          <a:p>
            <a:pPr marL="742950" lvl="1" indent="-285750">
              <a:buClr>
                <a:srgbClr val="66CD66"/>
              </a:buClr>
              <a:buFont typeface="Wingdings" charset="2"/>
              <a:buChar char="§"/>
            </a:pPr>
            <a:r>
              <a:rPr lang="it-IT" sz="1400" b="1" dirty="0" smtClean="0">
                <a:latin typeface="American Typewriter Light"/>
                <a:cs typeface="American Typewriter Light"/>
              </a:rPr>
              <a:t>Motilità fine- adattativa</a:t>
            </a:r>
          </a:p>
          <a:p>
            <a:pPr marL="742950" lvl="1" indent="-285750">
              <a:buClr>
                <a:srgbClr val="66CD66"/>
              </a:buClr>
              <a:buFont typeface="Wingdings" charset="2"/>
              <a:buChar char="§"/>
            </a:pPr>
            <a:r>
              <a:rPr lang="it-IT" sz="1400" b="1" dirty="0" smtClean="0">
                <a:latin typeface="American Typewriter Light"/>
                <a:cs typeface="American Typewriter Light"/>
              </a:rPr>
              <a:t>Motoria grossolana</a:t>
            </a:r>
            <a:endParaRPr lang="it-IT" sz="1400" b="1" dirty="0" smtClean="0"/>
          </a:p>
          <a:p>
            <a:pPr marL="742950" lvl="1" indent="-285750">
              <a:buClr>
                <a:srgbClr val="66CD66"/>
              </a:buClr>
              <a:buFont typeface="Wingdings" charset="2"/>
              <a:buChar char="§"/>
            </a:pPr>
            <a:r>
              <a:rPr lang="it-IT" sz="1400" b="1" dirty="0" smtClean="0">
                <a:latin typeface="American Typewriter Light"/>
                <a:cs typeface="American Typewriter Light"/>
              </a:rPr>
              <a:t>Linguaggio</a:t>
            </a:r>
          </a:p>
        </p:txBody>
      </p:sp>
      <p:sp>
        <p:nvSpPr>
          <p:cNvPr id="8" name="CasellaDiTesto 7"/>
          <p:cNvSpPr txBox="1"/>
          <p:nvPr/>
        </p:nvSpPr>
        <p:spPr>
          <a:xfrm>
            <a:off x="308393" y="2970613"/>
            <a:ext cx="6609502" cy="523220"/>
          </a:xfrm>
          <a:prstGeom prst="rect">
            <a:avLst/>
          </a:prstGeom>
          <a:noFill/>
        </p:spPr>
        <p:txBody>
          <a:bodyPr wrap="none" rtlCol="0">
            <a:spAutoFit/>
          </a:bodyPr>
          <a:lstStyle/>
          <a:p>
            <a:r>
              <a:rPr lang="it-IT" sz="1400" dirty="0" smtClean="0">
                <a:latin typeface="American Typewriter"/>
                <a:cs typeface="American Typewriter"/>
              </a:rPr>
              <a:t>Applicabile anche ai bambini nati pretermine, correggendo l’età cronologica</a:t>
            </a:r>
          </a:p>
          <a:p>
            <a:r>
              <a:rPr lang="it-IT" sz="1400" b="1" dirty="0" smtClean="0">
                <a:latin typeface="American Typewriter Light"/>
                <a:cs typeface="American Typewriter Light"/>
              </a:rPr>
              <a:t>(Se prematurità oltre le 2 settimane, nei bambini con meno di 2 anni di età)</a:t>
            </a:r>
          </a:p>
        </p:txBody>
      </p:sp>
      <p:pic>
        <p:nvPicPr>
          <p:cNvPr id="27" name="Immagine 26"/>
          <p:cNvPicPr>
            <a:picLocks noChangeAspect="1"/>
          </p:cNvPicPr>
          <p:nvPr/>
        </p:nvPicPr>
        <p:blipFill>
          <a:blip r:embed="rId3" cstate="print"/>
          <a:stretch>
            <a:fillRect/>
          </a:stretch>
        </p:blipFill>
        <p:spPr>
          <a:xfrm>
            <a:off x="534450" y="3493833"/>
            <a:ext cx="1261907" cy="1261907"/>
          </a:xfrm>
          <a:prstGeom prst="rect">
            <a:avLst/>
          </a:prstGeom>
        </p:spPr>
      </p:pic>
      <p:sp>
        <p:nvSpPr>
          <p:cNvPr id="28" name="CasellaDiTesto 27"/>
          <p:cNvSpPr txBox="1"/>
          <p:nvPr/>
        </p:nvSpPr>
        <p:spPr>
          <a:xfrm>
            <a:off x="625292" y="4782256"/>
            <a:ext cx="1074286" cy="338554"/>
          </a:xfrm>
          <a:prstGeom prst="rect">
            <a:avLst/>
          </a:prstGeom>
          <a:noFill/>
        </p:spPr>
        <p:txBody>
          <a:bodyPr wrap="square" rtlCol="0">
            <a:spAutoFit/>
          </a:bodyPr>
          <a:lstStyle/>
          <a:p>
            <a:r>
              <a:rPr lang="it-IT" sz="1600" b="1" dirty="0" smtClean="0">
                <a:latin typeface="Century Gothic"/>
                <a:cs typeface="Century Gothic"/>
              </a:rPr>
              <a:t>20 minuti</a:t>
            </a:r>
            <a:endParaRPr lang="it-IT" sz="1600" b="1" dirty="0">
              <a:latin typeface="Century Gothic"/>
              <a:cs typeface="Century Gothic"/>
            </a:endParaRPr>
          </a:p>
        </p:txBody>
      </p:sp>
      <p:sp>
        <p:nvSpPr>
          <p:cNvPr id="10" name="CasellaDiTesto 9"/>
          <p:cNvSpPr txBox="1"/>
          <p:nvPr/>
        </p:nvSpPr>
        <p:spPr>
          <a:xfrm>
            <a:off x="1796357" y="340282"/>
            <a:ext cx="3044423" cy="461665"/>
          </a:xfrm>
          <a:prstGeom prst="rect">
            <a:avLst/>
          </a:prstGeom>
          <a:noFill/>
        </p:spPr>
        <p:txBody>
          <a:bodyPr wrap="none" rtlCol="0">
            <a:spAutoFit/>
          </a:bodyPr>
          <a:lstStyle/>
          <a:p>
            <a:r>
              <a:rPr lang="it-IT" sz="2400" b="1" dirty="0" smtClean="0">
                <a:solidFill>
                  <a:srgbClr val="005042"/>
                </a:solidFill>
                <a:latin typeface="Chalkduster"/>
                <a:cs typeface="Chalkduster"/>
              </a:rPr>
              <a:t>DENVER TEST II</a:t>
            </a:r>
            <a:endParaRPr lang="it-IT" sz="2400" b="1" dirty="0">
              <a:solidFill>
                <a:srgbClr val="005042"/>
              </a:solidFill>
              <a:latin typeface="Chalkduster"/>
              <a:cs typeface="Chalkduster"/>
            </a:endParaRPr>
          </a:p>
        </p:txBody>
      </p:sp>
      <p:pic>
        <p:nvPicPr>
          <p:cNvPr id="11" name="Immagine 10"/>
          <p:cNvPicPr>
            <a:picLocks noChangeAspect="1"/>
          </p:cNvPicPr>
          <p:nvPr/>
        </p:nvPicPr>
        <p:blipFill>
          <a:blip r:embed="rId4" cstate="print"/>
          <a:stretch>
            <a:fillRect/>
          </a:stretch>
        </p:blipFill>
        <p:spPr>
          <a:xfrm>
            <a:off x="0" y="-9668"/>
            <a:ext cx="1620174" cy="1213567"/>
          </a:xfrm>
          <a:prstGeom prst="rect">
            <a:avLst/>
          </a:prstGeom>
        </p:spPr>
      </p:pic>
      <p:pic>
        <p:nvPicPr>
          <p:cNvPr id="12" name="Immagine 11" descr="Schermata 2017-04-11 alle 20.15.4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26471" y="1203899"/>
            <a:ext cx="2254189" cy="1692033"/>
          </a:xfrm>
          <a:prstGeom prst="rect">
            <a:avLst/>
          </a:prstGeom>
        </p:spPr>
      </p:pic>
    </p:spTree>
    <p:extLst>
      <p:ext uri="{BB962C8B-B14F-4D97-AF65-F5344CB8AC3E}">
        <p14:creationId xmlns:p14="http://schemas.microsoft.com/office/powerpoint/2010/main" xmlns="" val="562402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srcRect b="34839"/>
          <a:stretch/>
        </p:blipFill>
        <p:spPr>
          <a:xfrm>
            <a:off x="1437862" y="89494"/>
            <a:ext cx="1460388" cy="654202"/>
          </a:xfrm>
          <a:prstGeom prst="rect">
            <a:avLst/>
          </a:prstGeom>
        </p:spPr>
      </p:pic>
      <p:sp>
        <p:nvSpPr>
          <p:cNvPr id="6" name="CasellaDiTesto 5"/>
          <p:cNvSpPr txBox="1"/>
          <p:nvPr/>
        </p:nvSpPr>
        <p:spPr>
          <a:xfrm>
            <a:off x="2898250" y="82037"/>
            <a:ext cx="1374880" cy="738664"/>
          </a:xfrm>
          <a:prstGeom prst="rect">
            <a:avLst/>
          </a:prstGeom>
          <a:noFill/>
        </p:spPr>
        <p:txBody>
          <a:bodyPr wrap="square" rtlCol="0">
            <a:spAutoFit/>
          </a:bodyPr>
          <a:lstStyle/>
          <a:p>
            <a:r>
              <a:rPr lang="it-IT" sz="1400" dirty="0" err="1" smtClean="0">
                <a:solidFill>
                  <a:srgbClr val="005042"/>
                </a:solidFill>
                <a:latin typeface="Chalkduster"/>
                <a:cs typeface="Chalkduster"/>
              </a:rPr>
              <a:t>Early</a:t>
            </a:r>
            <a:endParaRPr lang="it-IT" sz="1400" dirty="0" smtClean="0">
              <a:solidFill>
                <a:srgbClr val="005042"/>
              </a:solidFill>
              <a:latin typeface="Chalkduster"/>
              <a:cs typeface="Chalkduster"/>
            </a:endParaRPr>
          </a:p>
          <a:p>
            <a:r>
              <a:rPr lang="it-IT" sz="1400" dirty="0" smtClean="0">
                <a:solidFill>
                  <a:srgbClr val="005042"/>
                </a:solidFill>
                <a:latin typeface="Chalkduster"/>
                <a:cs typeface="Chalkduster"/>
              </a:rPr>
              <a:t>Language</a:t>
            </a:r>
          </a:p>
          <a:p>
            <a:r>
              <a:rPr lang="it-IT" sz="1400" dirty="0" err="1" smtClean="0">
                <a:solidFill>
                  <a:srgbClr val="005042"/>
                </a:solidFill>
                <a:latin typeface="Chalkduster"/>
                <a:cs typeface="Chalkduster"/>
              </a:rPr>
              <a:t>Milestones</a:t>
            </a:r>
            <a:endParaRPr lang="it-IT" sz="1400" dirty="0">
              <a:solidFill>
                <a:srgbClr val="005042"/>
              </a:solidFill>
              <a:latin typeface="Chalkduster"/>
              <a:cs typeface="Chalkduster"/>
            </a:endParaRPr>
          </a:p>
        </p:txBody>
      </p:sp>
      <p:sp>
        <p:nvSpPr>
          <p:cNvPr id="7" name="CasellaDiTesto 6"/>
          <p:cNvSpPr txBox="1"/>
          <p:nvPr/>
        </p:nvSpPr>
        <p:spPr>
          <a:xfrm>
            <a:off x="4273130" y="231013"/>
            <a:ext cx="3472367" cy="523220"/>
          </a:xfrm>
          <a:prstGeom prst="rect">
            <a:avLst/>
          </a:prstGeom>
          <a:solidFill>
            <a:srgbClr val="DBEEF4"/>
          </a:solidFill>
          <a:ln>
            <a:noFill/>
          </a:ln>
          <a:effectLst>
            <a:outerShdw blurRad="50800" dist="38100" dir="2700000" algn="tl" rotWithShape="0">
              <a:srgbClr val="000000">
                <a:alpha val="43000"/>
              </a:srgbClr>
            </a:outerShdw>
          </a:effectLst>
        </p:spPr>
        <p:txBody>
          <a:bodyPr wrap="square" rtlCol="0">
            <a:spAutoFit/>
          </a:bodyPr>
          <a:lstStyle/>
          <a:p>
            <a:r>
              <a:rPr lang="it-IT" sz="1400" dirty="0">
                <a:solidFill>
                  <a:srgbClr val="005042"/>
                </a:solidFill>
                <a:latin typeface="Century Gothic"/>
                <a:cs typeface="Century Gothic"/>
              </a:rPr>
              <a:t>P</a:t>
            </a:r>
            <a:r>
              <a:rPr lang="it-IT" sz="1400" dirty="0" smtClean="0">
                <a:solidFill>
                  <a:srgbClr val="005042"/>
                </a:solidFill>
                <a:latin typeface="Century Gothic"/>
                <a:cs typeface="Century Gothic"/>
              </a:rPr>
              <a:t>er i bambini da 0 a 3 anni</a:t>
            </a:r>
          </a:p>
          <a:p>
            <a:r>
              <a:rPr lang="it-IT" sz="1400" dirty="0" smtClean="0">
                <a:solidFill>
                  <a:srgbClr val="005042"/>
                </a:solidFill>
                <a:latin typeface="Century Gothic"/>
                <a:cs typeface="Century Gothic"/>
              </a:rPr>
              <a:t>Come strumento di screening</a:t>
            </a:r>
            <a:endParaRPr lang="it-IT" sz="1400" dirty="0">
              <a:solidFill>
                <a:srgbClr val="005042"/>
              </a:solidFill>
              <a:latin typeface="Century Gothic"/>
              <a:cs typeface="Century Gothic"/>
            </a:endParaRPr>
          </a:p>
        </p:txBody>
      </p:sp>
      <p:pic>
        <p:nvPicPr>
          <p:cNvPr id="8" name="Immagine 7" descr="Schermata 2017-04-10 alle 23.49.0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4271" y="970111"/>
            <a:ext cx="6463327" cy="4146897"/>
          </a:xfrm>
          <a:prstGeom prst="rect">
            <a:avLst/>
          </a:prstGeom>
        </p:spPr>
      </p:pic>
    </p:spTree>
    <p:extLst>
      <p:ext uri="{BB962C8B-B14F-4D97-AF65-F5344CB8AC3E}">
        <p14:creationId xmlns:p14="http://schemas.microsoft.com/office/powerpoint/2010/main" xmlns="" val="1888128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 2017-04-11 alle 20.22.0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75337" y="1430982"/>
            <a:ext cx="4988736" cy="3562369"/>
          </a:xfrm>
          <a:prstGeom prst="rect">
            <a:avLst/>
          </a:prstGeom>
        </p:spPr>
      </p:pic>
      <p:sp>
        <p:nvSpPr>
          <p:cNvPr id="5" name="CasellaDiTesto 4"/>
          <p:cNvSpPr txBox="1"/>
          <p:nvPr/>
        </p:nvSpPr>
        <p:spPr>
          <a:xfrm>
            <a:off x="283882" y="152258"/>
            <a:ext cx="6133296" cy="400110"/>
          </a:xfrm>
          <a:prstGeom prst="rect">
            <a:avLst/>
          </a:prstGeom>
          <a:solidFill>
            <a:schemeClr val="bg1">
              <a:lumMod val="95000"/>
            </a:schemeClr>
          </a:solidFill>
          <a:ln w="3175">
            <a:solidFill>
              <a:schemeClr val="bg1"/>
            </a:solidFill>
          </a:ln>
          <a:effectLst>
            <a:outerShdw blurRad="50800" dist="38100" dir="2700000" algn="tl" rotWithShape="0">
              <a:srgbClr val="000000">
                <a:alpha val="43000"/>
              </a:srgbClr>
            </a:outerShdw>
          </a:effectLst>
        </p:spPr>
        <p:txBody>
          <a:bodyPr wrap="square" rtlCol="0">
            <a:spAutoFit/>
          </a:bodyPr>
          <a:lstStyle/>
          <a:p>
            <a:r>
              <a:rPr lang="it-IT" sz="2000" b="1" dirty="0" err="1" smtClean="0">
                <a:solidFill>
                  <a:srgbClr val="66CCFF"/>
                </a:solidFill>
                <a:latin typeface="Chalkduster"/>
                <a:cs typeface="Chalkduster"/>
              </a:rPr>
              <a:t>CHecklist</a:t>
            </a:r>
            <a:r>
              <a:rPr lang="it-IT" sz="2000" b="1" dirty="0" smtClean="0">
                <a:solidFill>
                  <a:srgbClr val="66CCFF"/>
                </a:solidFill>
                <a:latin typeface="Chalkduster"/>
                <a:cs typeface="Chalkduster"/>
              </a:rPr>
              <a:t> for </a:t>
            </a:r>
            <a:r>
              <a:rPr lang="it-IT" sz="2000" b="1" dirty="0" err="1" smtClean="0">
                <a:solidFill>
                  <a:srgbClr val="66CCFF"/>
                </a:solidFill>
                <a:latin typeface="Chalkduster"/>
                <a:cs typeface="Chalkduster"/>
              </a:rPr>
              <a:t>Autism</a:t>
            </a:r>
            <a:r>
              <a:rPr lang="it-IT" sz="2000" b="1" dirty="0" smtClean="0">
                <a:solidFill>
                  <a:srgbClr val="66CCFF"/>
                </a:solidFill>
                <a:latin typeface="Chalkduster"/>
                <a:cs typeface="Chalkduster"/>
              </a:rPr>
              <a:t> in </a:t>
            </a:r>
            <a:r>
              <a:rPr lang="it-IT" sz="2000" b="1" dirty="0" err="1" smtClean="0">
                <a:solidFill>
                  <a:srgbClr val="66CCFF"/>
                </a:solidFill>
                <a:latin typeface="Chalkduster"/>
                <a:cs typeface="Chalkduster"/>
              </a:rPr>
              <a:t>Toddlers</a:t>
            </a:r>
            <a:r>
              <a:rPr lang="it-IT" sz="2000" b="1" dirty="0" smtClean="0">
                <a:solidFill>
                  <a:srgbClr val="66CCFF"/>
                </a:solidFill>
                <a:latin typeface="Chalkduster"/>
                <a:cs typeface="Chalkduster"/>
              </a:rPr>
              <a:t> CH.A.T.</a:t>
            </a:r>
            <a:endParaRPr lang="it-IT" sz="2000" b="1" dirty="0">
              <a:solidFill>
                <a:srgbClr val="66CCFF"/>
              </a:solidFill>
              <a:latin typeface="Chalkduster"/>
              <a:cs typeface="Chalkduster"/>
            </a:endParaRPr>
          </a:p>
        </p:txBody>
      </p:sp>
      <p:sp>
        <p:nvSpPr>
          <p:cNvPr id="6" name="CasellaDiTesto 5"/>
          <p:cNvSpPr txBox="1"/>
          <p:nvPr/>
        </p:nvSpPr>
        <p:spPr>
          <a:xfrm>
            <a:off x="112540" y="678630"/>
            <a:ext cx="6194412" cy="338554"/>
          </a:xfrm>
          <a:prstGeom prst="rect">
            <a:avLst/>
          </a:prstGeom>
          <a:noFill/>
        </p:spPr>
        <p:txBody>
          <a:bodyPr wrap="square" rtlCol="0">
            <a:spAutoFit/>
          </a:bodyPr>
          <a:lstStyle/>
          <a:p>
            <a:pPr marL="285750" indent="-285750">
              <a:buFont typeface="Arial"/>
              <a:buChar char="•"/>
            </a:pPr>
            <a:r>
              <a:rPr lang="it-IT" sz="1600" dirty="0" smtClean="0">
                <a:latin typeface="American Typewriter"/>
                <a:cs typeface="American Typewriter"/>
              </a:rPr>
              <a:t>Strumento di screening per Disturbi dello spettro Autistico </a:t>
            </a:r>
          </a:p>
        </p:txBody>
      </p:sp>
      <p:sp>
        <p:nvSpPr>
          <p:cNvPr id="7" name="CasellaDiTesto 6"/>
          <p:cNvSpPr txBox="1"/>
          <p:nvPr/>
        </p:nvSpPr>
        <p:spPr>
          <a:xfrm>
            <a:off x="372731" y="1007055"/>
            <a:ext cx="5754015" cy="246221"/>
          </a:xfrm>
          <a:prstGeom prst="rect">
            <a:avLst/>
          </a:prstGeom>
          <a:noFill/>
        </p:spPr>
        <p:txBody>
          <a:bodyPr wrap="square" rtlCol="0">
            <a:spAutoFit/>
          </a:bodyPr>
          <a:lstStyle/>
          <a:p>
            <a:pPr marL="0" lvl="2">
              <a:spcBef>
                <a:spcPct val="50000"/>
              </a:spcBef>
            </a:pPr>
            <a:r>
              <a:rPr lang="it-IT" sz="1000" dirty="0">
                <a:solidFill>
                  <a:srgbClr val="000000"/>
                </a:solidFill>
                <a:latin typeface="American Typewriter"/>
                <a:cs typeface="American Typewriter"/>
              </a:rPr>
              <a:t>ideata per facilitare l</a:t>
            </a:r>
            <a:r>
              <a:rPr lang="ja-JP" altLang="it-IT" sz="1000" dirty="0">
                <a:solidFill>
                  <a:srgbClr val="000000"/>
                </a:solidFill>
                <a:latin typeface="American Typewriter"/>
                <a:cs typeface="American Typewriter"/>
              </a:rPr>
              <a:t>’</a:t>
            </a:r>
            <a:r>
              <a:rPr lang="it-IT" sz="1000" dirty="0">
                <a:solidFill>
                  <a:srgbClr val="000000"/>
                </a:solidFill>
                <a:latin typeface="American Typewriter"/>
                <a:cs typeface="American Typewriter"/>
              </a:rPr>
              <a:t>attenzione dei pediatri sullo sviluppo emozionale del </a:t>
            </a:r>
            <a:r>
              <a:rPr lang="it-IT" sz="1000" dirty="0" smtClean="0">
                <a:solidFill>
                  <a:srgbClr val="000000"/>
                </a:solidFill>
                <a:latin typeface="American Typewriter"/>
                <a:cs typeface="American Typewriter"/>
              </a:rPr>
              <a:t>bambino</a:t>
            </a:r>
            <a:endParaRPr lang="it-IT" sz="1000" dirty="0">
              <a:solidFill>
                <a:srgbClr val="000000"/>
              </a:solidFill>
              <a:latin typeface="American Typewriter"/>
              <a:cs typeface="American Typewriter"/>
            </a:endParaRPr>
          </a:p>
        </p:txBody>
      </p:sp>
      <p:sp>
        <p:nvSpPr>
          <p:cNvPr id="14" name="CasellaDiTesto 13"/>
          <p:cNvSpPr txBox="1"/>
          <p:nvPr/>
        </p:nvSpPr>
        <p:spPr>
          <a:xfrm>
            <a:off x="112540" y="1253276"/>
            <a:ext cx="3929281" cy="338554"/>
          </a:xfrm>
          <a:prstGeom prst="rect">
            <a:avLst/>
          </a:prstGeom>
          <a:noFill/>
        </p:spPr>
        <p:txBody>
          <a:bodyPr wrap="none" rtlCol="0">
            <a:spAutoFit/>
          </a:bodyPr>
          <a:lstStyle/>
          <a:p>
            <a:pPr marL="285750" indent="-285750">
              <a:buFont typeface="Arial"/>
              <a:buChar char="•"/>
            </a:pPr>
            <a:r>
              <a:rPr lang="it-IT" sz="1600" dirty="0" smtClean="0">
                <a:latin typeface="American Typewriter"/>
                <a:cs typeface="American Typewriter"/>
              </a:rPr>
              <a:t>Somministrabile dall’età di 18 mesi</a:t>
            </a:r>
          </a:p>
        </p:txBody>
      </p:sp>
      <p:pic>
        <p:nvPicPr>
          <p:cNvPr id="10" name="Immagine 9"/>
          <p:cNvPicPr>
            <a:picLocks noChangeAspect="1"/>
          </p:cNvPicPr>
          <p:nvPr/>
        </p:nvPicPr>
        <p:blipFill>
          <a:blip r:embed="rId4" cstate="print"/>
          <a:stretch>
            <a:fillRect/>
          </a:stretch>
        </p:blipFill>
        <p:spPr>
          <a:xfrm>
            <a:off x="1749377" y="1703357"/>
            <a:ext cx="2338175" cy="1619403"/>
          </a:xfrm>
          <a:prstGeom prst="rect">
            <a:avLst/>
          </a:prstGeom>
        </p:spPr>
      </p:pic>
      <p:pic>
        <p:nvPicPr>
          <p:cNvPr id="20" name="Immagine 19"/>
          <p:cNvPicPr>
            <a:picLocks noChangeAspect="1"/>
          </p:cNvPicPr>
          <p:nvPr/>
        </p:nvPicPr>
        <p:blipFill rotWithShape="1">
          <a:blip r:embed="rId5" cstate="print"/>
          <a:srcRect l="66612" t="27713"/>
          <a:stretch/>
        </p:blipFill>
        <p:spPr>
          <a:xfrm>
            <a:off x="2737506" y="3106790"/>
            <a:ext cx="1298015" cy="1886561"/>
          </a:xfrm>
          <a:prstGeom prst="rect">
            <a:avLst/>
          </a:prstGeom>
        </p:spPr>
      </p:pic>
      <p:sp>
        <p:nvSpPr>
          <p:cNvPr id="18" name="CasellaDiTesto 17"/>
          <p:cNvSpPr txBox="1"/>
          <p:nvPr/>
        </p:nvSpPr>
        <p:spPr>
          <a:xfrm>
            <a:off x="5416965" y="4535524"/>
            <a:ext cx="889987" cy="276999"/>
          </a:xfrm>
          <a:prstGeom prst="rect">
            <a:avLst/>
          </a:prstGeom>
          <a:noFill/>
        </p:spPr>
        <p:txBody>
          <a:bodyPr wrap="none" rtlCol="0">
            <a:spAutoFit/>
          </a:bodyPr>
          <a:lstStyle/>
          <a:p>
            <a:r>
              <a:rPr lang="it-IT" sz="1200" dirty="0" smtClean="0">
                <a:solidFill>
                  <a:srgbClr val="FF0000"/>
                </a:solidFill>
                <a:latin typeface="Chalkduster"/>
                <a:cs typeface="Chalkduster"/>
              </a:rPr>
              <a:t>genitori</a:t>
            </a:r>
            <a:endParaRPr lang="it-IT" sz="1200" dirty="0">
              <a:solidFill>
                <a:srgbClr val="FF0000"/>
              </a:solidFill>
              <a:latin typeface="Chalkduster"/>
              <a:cs typeface="Chalkduster"/>
            </a:endParaRPr>
          </a:p>
        </p:txBody>
      </p:sp>
      <p:sp>
        <p:nvSpPr>
          <p:cNvPr id="22" name="CasellaDiTesto 21"/>
          <p:cNvSpPr txBox="1"/>
          <p:nvPr/>
        </p:nvSpPr>
        <p:spPr>
          <a:xfrm>
            <a:off x="7893534" y="4535524"/>
            <a:ext cx="838691" cy="276999"/>
          </a:xfrm>
          <a:prstGeom prst="rect">
            <a:avLst/>
          </a:prstGeom>
          <a:noFill/>
        </p:spPr>
        <p:txBody>
          <a:bodyPr wrap="none" rtlCol="0">
            <a:spAutoFit/>
          </a:bodyPr>
          <a:lstStyle/>
          <a:p>
            <a:r>
              <a:rPr lang="it-IT" sz="1200" dirty="0" smtClean="0">
                <a:solidFill>
                  <a:srgbClr val="FF0000"/>
                </a:solidFill>
                <a:latin typeface="Chalkduster"/>
                <a:cs typeface="Chalkduster"/>
              </a:rPr>
              <a:t>medico</a:t>
            </a:r>
            <a:endParaRPr lang="it-IT" sz="1200" dirty="0">
              <a:solidFill>
                <a:srgbClr val="FF0000"/>
              </a:solidFill>
              <a:latin typeface="Chalkduster"/>
              <a:cs typeface="Chalkduster"/>
            </a:endParaRPr>
          </a:p>
        </p:txBody>
      </p:sp>
      <p:pic>
        <p:nvPicPr>
          <p:cNvPr id="23" name="Immagine 22"/>
          <p:cNvPicPr>
            <a:picLocks noChangeAspect="1"/>
          </p:cNvPicPr>
          <p:nvPr/>
        </p:nvPicPr>
        <p:blipFill>
          <a:blip r:embed="rId6" cstate="print"/>
          <a:stretch>
            <a:fillRect/>
          </a:stretch>
        </p:blipFill>
        <p:spPr>
          <a:xfrm>
            <a:off x="372731" y="2393029"/>
            <a:ext cx="1261907" cy="1261907"/>
          </a:xfrm>
          <a:prstGeom prst="rect">
            <a:avLst/>
          </a:prstGeom>
        </p:spPr>
      </p:pic>
      <p:sp>
        <p:nvSpPr>
          <p:cNvPr id="24" name="CasellaDiTesto 23"/>
          <p:cNvSpPr txBox="1"/>
          <p:nvPr/>
        </p:nvSpPr>
        <p:spPr>
          <a:xfrm>
            <a:off x="283882" y="3733286"/>
            <a:ext cx="1350756" cy="338554"/>
          </a:xfrm>
          <a:prstGeom prst="rect">
            <a:avLst/>
          </a:prstGeom>
          <a:noFill/>
        </p:spPr>
        <p:txBody>
          <a:bodyPr wrap="square" rtlCol="0">
            <a:spAutoFit/>
          </a:bodyPr>
          <a:lstStyle/>
          <a:p>
            <a:r>
              <a:rPr lang="it-IT" sz="1600" b="1" dirty="0" smtClean="0">
                <a:latin typeface="Century Gothic"/>
                <a:cs typeface="Century Gothic"/>
              </a:rPr>
              <a:t>5-15 minuti</a:t>
            </a:r>
            <a:endParaRPr lang="it-IT" sz="1600" b="1" dirty="0">
              <a:latin typeface="Century Gothic"/>
              <a:cs typeface="Century Gothic"/>
            </a:endParaRPr>
          </a:p>
        </p:txBody>
      </p:sp>
      <p:pic>
        <p:nvPicPr>
          <p:cNvPr id="25" name="Immagine 24"/>
          <p:cNvPicPr>
            <a:picLocks noChangeAspect="1"/>
          </p:cNvPicPr>
          <p:nvPr/>
        </p:nvPicPr>
        <p:blipFill>
          <a:blip r:embed="rId7" cstate="print"/>
          <a:stretch>
            <a:fillRect/>
          </a:stretch>
        </p:blipFill>
        <p:spPr>
          <a:xfrm>
            <a:off x="6460377" y="134980"/>
            <a:ext cx="2527628" cy="980871"/>
          </a:xfrm>
          <a:prstGeom prst="rect">
            <a:avLst/>
          </a:prstGeom>
        </p:spPr>
      </p:pic>
    </p:spTree>
    <p:extLst>
      <p:ext uri="{BB962C8B-B14F-4D97-AF65-F5344CB8AC3E}">
        <p14:creationId xmlns:p14="http://schemas.microsoft.com/office/powerpoint/2010/main" xmlns="" val="342108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9668" y="718239"/>
            <a:ext cx="3643895" cy="369332"/>
          </a:xfrm>
          <a:prstGeom prst="rect">
            <a:avLst/>
          </a:prstGeom>
          <a:noFill/>
        </p:spPr>
        <p:txBody>
          <a:bodyPr wrap="none" rtlCol="0">
            <a:spAutoFit/>
          </a:bodyPr>
          <a:lstStyle/>
          <a:p>
            <a:r>
              <a:rPr lang="it-IT" b="1" dirty="0" smtClean="0">
                <a:solidFill>
                  <a:srgbClr val="773B96"/>
                </a:solidFill>
                <a:latin typeface="American Typewriter"/>
                <a:cs typeface="American Typewriter"/>
              </a:rPr>
              <a:t>Item discriminativi di rischio</a:t>
            </a:r>
            <a:endParaRPr lang="it-IT" b="1" dirty="0">
              <a:solidFill>
                <a:srgbClr val="773B96"/>
              </a:solidFill>
              <a:latin typeface="American Typewriter"/>
              <a:cs typeface="American Typewriter"/>
            </a:endParaRPr>
          </a:p>
        </p:txBody>
      </p:sp>
      <p:sp>
        <p:nvSpPr>
          <p:cNvPr id="3" name="Rettangolo 2"/>
          <p:cNvSpPr/>
          <p:nvPr/>
        </p:nvSpPr>
        <p:spPr>
          <a:xfrm>
            <a:off x="319668" y="1284121"/>
            <a:ext cx="7274594" cy="777519"/>
          </a:xfrm>
          <a:prstGeom prst="rect">
            <a:avLst/>
          </a:prstGeom>
          <a:noFill/>
          <a:ln w="12700" cmpd="sng">
            <a:no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it-IT" sz="1400" dirty="0" smtClean="0">
              <a:solidFill>
                <a:srgbClr val="FF0000"/>
              </a:solidFill>
              <a:latin typeface="Chalkduster"/>
              <a:cs typeface="Chalkduster"/>
            </a:endParaRPr>
          </a:p>
          <a:p>
            <a:r>
              <a:rPr lang="it-IT" sz="1400" dirty="0" smtClean="0">
                <a:solidFill>
                  <a:srgbClr val="773B96"/>
                </a:solidFill>
                <a:latin typeface="American Typewriter"/>
                <a:cs typeface="American Typewriter"/>
              </a:rPr>
              <a:t>Interazione sociale</a:t>
            </a:r>
          </a:p>
          <a:p>
            <a:r>
              <a:rPr lang="it-IT" sz="1400" dirty="0" smtClean="0">
                <a:solidFill>
                  <a:schemeClr val="tx1"/>
                </a:solidFill>
                <a:latin typeface="American Typewriter"/>
                <a:cs typeface="American Typewriter"/>
              </a:rPr>
              <a:t>Ritenete che il vostro bambino sia interessato agli altri bambini?</a:t>
            </a:r>
          </a:p>
          <a:p>
            <a:endParaRPr lang="it-IT" sz="1400" dirty="0">
              <a:solidFill>
                <a:schemeClr val="tx1"/>
              </a:solidFill>
              <a:latin typeface="American Typewriter"/>
              <a:cs typeface="American Typewriter"/>
            </a:endParaRPr>
          </a:p>
          <a:p>
            <a:endParaRPr lang="it-IT" sz="1400" dirty="0">
              <a:solidFill>
                <a:srgbClr val="0000FF"/>
              </a:solidFill>
              <a:latin typeface="Century Gothic"/>
              <a:cs typeface="Century Gothic"/>
            </a:endParaRPr>
          </a:p>
        </p:txBody>
      </p:sp>
      <p:sp>
        <p:nvSpPr>
          <p:cNvPr id="25" name="Rettangolo 24"/>
          <p:cNvSpPr/>
          <p:nvPr/>
        </p:nvSpPr>
        <p:spPr>
          <a:xfrm>
            <a:off x="319668" y="1880219"/>
            <a:ext cx="7274594" cy="777519"/>
          </a:xfrm>
          <a:prstGeom prst="rect">
            <a:avLst/>
          </a:prstGeom>
          <a:noFill/>
          <a:ln w="127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endParaRPr lang="it-IT" sz="1400" dirty="0" smtClean="0">
              <a:solidFill>
                <a:srgbClr val="FF0000"/>
              </a:solidFill>
              <a:latin typeface="American Typewriter"/>
              <a:cs typeface="American Typewriter"/>
            </a:endParaRPr>
          </a:p>
          <a:p>
            <a:r>
              <a:rPr lang="it-IT" sz="1400" dirty="0" smtClean="0">
                <a:solidFill>
                  <a:srgbClr val="773B96"/>
                </a:solidFill>
                <a:latin typeface="American Typewriter"/>
                <a:cs typeface="American Typewriter"/>
              </a:rPr>
              <a:t>Gioco di finzione</a:t>
            </a:r>
          </a:p>
          <a:p>
            <a:r>
              <a:rPr lang="it-IT" sz="1400" dirty="0" smtClean="0">
                <a:solidFill>
                  <a:schemeClr val="tx1"/>
                </a:solidFill>
                <a:latin typeface="American Typewriter"/>
                <a:cs typeface="American Typewriter"/>
              </a:rPr>
              <a:t>Il vostro bambino è interessato ai giochi di finzione?</a:t>
            </a:r>
            <a:endParaRPr lang="it-IT" sz="1400" dirty="0">
              <a:solidFill>
                <a:srgbClr val="0000FF"/>
              </a:solidFill>
              <a:latin typeface="Century Gothic"/>
              <a:cs typeface="Century Gothic"/>
            </a:endParaRPr>
          </a:p>
        </p:txBody>
      </p:sp>
      <p:sp>
        <p:nvSpPr>
          <p:cNvPr id="26" name="Rettangolo 25"/>
          <p:cNvSpPr/>
          <p:nvPr/>
        </p:nvSpPr>
        <p:spPr>
          <a:xfrm>
            <a:off x="319668" y="2741023"/>
            <a:ext cx="7274594" cy="777519"/>
          </a:xfrm>
          <a:prstGeom prst="rect">
            <a:avLst/>
          </a:prstGeom>
          <a:noFill/>
          <a:ln w="127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endParaRPr lang="it-IT" sz="1400" dirty="0" smtClean="0">
              <a:solidFill>
                <a:srgbClr val="000090"/>
              </a:solidFill>
              <a:latin typeface="American Typewriter"/>
              <a:cs typeface="American Typewriter"/>
            </a:endParaRPr>
          </a:p>
          <a:p>
            <a:r>
              <a:rPr lang="it-IT" sz="1400" dirty="0" err="1" smtClean="0">
                <a:solidFill>
                  <a:srgbClr val="773B96"/>
                </a:solidFill>
                <a:latin typeface="American Typewriter"/>
                <a:cs typeface="American Typewriter"/>
              </a:rPr>
              <a:t>Pointing</a:t>
            </a:r>
            <a:r>
              <a:rPr lang="it-IT" sz="1400" dirty="0" smtClean="0">
                <a:solidFill>
                  <a:srgbClr val="773B96"/>
                </a:solidFill>
                <a:latin typeface="American Typewriter"/>
                <a:cs typeface="American Typewriter"/>
              </a:rPr>
              <a:t> dichiarativo</a:t>
            </a:r>
          </a:p>
          <a:p>
            <a:r>
              <a:rPr lang="it-IT" sz="1400" dirty="0" smtClean="0">
                <a:solidFill>
                  <a:srgbClr val="000000"/>
                </a:solidFill>
                <a:latin typeface="American Typewriter"/>
                <a:cs typeface="American Typewriter"/>
              </a:rPr>
              <a:t>Il vostro bambino ha iniziato ad indicare con il dito indice qualcosa a cui è interessato richiamando la vostra attenzione?</a:t>
            </a:r>
            <a:endParaRPr lang="it-IT" sz="1400" dirty="0">
              <a:solidFill>
                <a:srgbClr val="000000"/>
              </a:solidFill>
              <a:latin typeface="American Typewriter"/>
              <a:cs typeface="American Typewriter"/>
            </a:endParaRPr>
          </a:p>
          <a:p>
            <a:endParaRPr lang="it-IT" sz="1400" dirty="0">
              <a:solidFill>
                <a:srgbClr val="0000FF"/>
              </a:solidFill>
              <a:latin typeface="Century Gothic"/>
              <a:cs typeface="Century Gothic"/>
            </a:endParaRPr>
          </a:p>
        </p:txBody>
      </p:sp>
      <p:sp>
        <p:nvSpPr>
          <p:cNvPr id="29" name="Rettangolo 28"/>
          <p:cNvSpPr/>
          <p:nvPr/>
        </p:nvSpPr>
        <p:spPr>
          <a:xfrm>
            <a:off x="319668" y="3636386"/>
            <a:ext cx="7274594" cy="777519"/>
          </a:xfrm>
          <a:prstGeom prst="rect">
            <a:avLst/>
          </a:prstGeom>
          <a:noFill/>
          <a:ln w="127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endParaRPr lang="it-IT" sz="1400" dirty="0" smtClean="0">
              <a:solidFill>
                <a:srgbClr val="000090"/>
              </a:solidFill>
              <a:latin typeface="Chalkduster"/>
              <a:cs typeface="Chalkduster"/>
            </a:endParaRPr>
          </a:p>
          <a:p>
            <a:r>
              <a:rPr lang="it-IT" sz="1400" dirty="0" smtClean="0">
                <a:solidFill>
                  <a:srgbClr val="773B96"/>
                </a:solidFill>
                <a:latin typeface="American Typewriter"/>
                <a:cs typeface="American Typewriter"/>
              </a:rPr>
              <a:t>Attenzione congiunta</a:t>
            </a:r>
          </a:p>
          <a:p>
            <a:r>
              <a:rPr lang="it-IT" sz="1400" dirty="0" smtClean="0">
                <a:solidFill>
                  <a:srgbClr val="000000"/>
                </a:solidFill>
                <a:latin typeface="American Typewriter"/>
                <a:cs typeface="American Typewriter"/>
              </a:rPr>
              <a:t>Il vostro bambino ha iniziato a porgervi degli oggetti mostrandoveli?</a:t>
            </a:r>
            <a:endParaRPr lang="it-IT" sz="1400" dirty="0">
              <a:solidFill>
                <a:srgbClr val="000000"/>
              </a:solidFill>
              <a:latin typeface="American Typewriter"/>
              <a:cs typeface="American Typewriter"/>
            </a:endParaRPr>
          </a:p>
          <a:p>
            <a:endParaRPr lang="it-IT" sz="1400" dirty="0">
              <a:solidFill>
                <a:srgbClr val="0000FF"/>
              </a:solidFill>
              <a:latin typeface="Chalkduster"/>
              <a:cs typeface="Chalkduster"/>
            </a:endParaRPr>
          </a:p>
        </p:txBody>
      </p:sp>
      <p:sp>
        <p:nvSpPr>
          <p:cNvPr id="4" name="CasellaDiTesto 3"/>
          <p:cNvSpPr txBox="1"/>
          <p:nvPr/>
        </p:nvSpPr>
        <p:spPr>
          <a:xfrm>
            <a:off x="221486" y="4558196"/>
            <a:ext cx="3742078" cy="338554"/>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square" rtlCol="0">
            <a:spAutoFit/>
          </a:bodyPr>
          <a:lstStyle/>
          <a:p>
            <a:r>
              <a:rPr lang="it-IT" sz="1600" dirty="0" smtClean="0">
                <a:solidFill>
                  <a:srgbClr val="66CCFF"/>
                </a:solidFill>
                <a:latin typeface="Chalkduster"/>
                <a:cs typeface="Chalkduster"/>
                <a:sym typeface="Wingdings"/>
              </a:rPr>
              <a:t> </a:t>
            </a:r>
            <a:r>
              <a:rPr lang="it-IT" sz="1600" b="1" u="sng" dirty="0" smtClean="0">
                <a:solidFill>
                  <a:srgbClr val="66CCFF"/>
                </a:solidFill>
                <a:latin typeface="Chalkduster"/>
                <a:cs typeface="Chalkduster"/>
                <a:sym typeface="Wingdings"/>
              </a:rPr>
              <a:t>Atteggiamenti stereotipati</a:t>
            </a:r>
            <a:endParaRPr lang="it-IT" sz="1600" b="1" u="sng" dirty="0">
              <a:solidFill>
                <a:srgbClr val="66CCFF"/>
              </a:solidFill>
              <a:latin typeface="Chalkduster"/>
              <a:cs typeface="Chalkduster"/>
            </a:endParaRPr>
          </a:p>
        </p:txBody>
      </p:sp>
      <p:sp>
        <p:nvSpPr>
          <p:cNvPr id="30" name="CasellaDiTesto 29"/>
          <p:cNvSpPr txBox="1"/>
          <p:nvPr/>
        </p:nvSpPr>
        <p:spPr>
          <a:xfrm>
            <a:off x="283882" y="152258"/>
            <a:ext cx="6133296" cy="400110"/>
          </a:xfrm>
          <a:prstGeom prst="rect">
            <a:avLst/>
          </a:prstGeom>
          <a:solidFill>
            <a:schemeClr val="bg1">
              <a:lumMod val="95000"/>
            </a:schemeClr>
          </a:solidFill>
          <a:ln w="3175">
            <a:solidFill>
              <a:schemeClr val="bg1"/>
            </a:solidFill>
          </a:ln>
          <a:effectLst>
            <a:outerShdw blurRad="50800" dist="38100" dir="2700000" algn="tl" rotWithShape="0">
              <a:srgbClr val="000000">
                <a:alpha val="43000"/>
              </a:srgbClr>
            </a:outerShdw>
          </a:effectLst>
        </p:spPr>
        <p:txBody>
          <a:bodyPr wrap="square" rtlCol="0">
            <a:spAutoFit/>
          </a:bodyPr>
          <a:lstStyle/>
          <a:p>
            <a:r>
              <a:rPr lang="it-IT" sz="2000" b="1" dirty="0" err="1" smtClean="0">
                <a:solidFill>
                  <a:srgbClr val="66CCFF"/>
                </a:solidFill>
                <a:latin typeface="Chalkduster"/>
                <a:cs typeface="Chalkduster"/>
              </a:rPr>
              <a:t>CHecklist</a:t>
            </a:r>
            <a:r>
              <a:rPr lang="it-IT" sz="2000" b="1" dirty="0" smtClean="0">
                <a:solidFill>
                  <a:srgbClr val="66CCFF"/>
                </a:solidFill>
                <a:latin typeface="Chalkduster"/>
                <a:cs typeface="Chalkduster"/>
              </a:rPr>
              <a:t> for </a:t>
            </a:r>
            <a:r>
              <a:rPr lang="it-IT" sz="2000" b="1" dirty="0" err="1" smtClean="0">
                <a:solidFill>
                  <a:srgbClr val="66CCFF"/>
                </a:solidFill>
                <a:latin typeface="Chalkduster"/>
                <a:cs typeface="Chalkduster"/>
              </a:rPr>
              <a:t>Autism</a:t>
            </a:r>
            <a:r>
              <a:rPr lang="it-IT" sz="2000" b="1" dirty="0" smtClean="0">
                <a:solidFill>
                  <a:srgbClr val="66CCFF"/>
                </a:solidFill>
                <a:latin typeface="Chalkduster"/>
                <a:cs typeface="Chalkduster"/>
              </a:rPr>
              <a:t> in </a:t>
            </a:r>
            <a:r>
              <a:rPr lang="it-IT" sz="2000" b="1" dirty="0" err="1" smtClean="0">
                <a:solidFill>
                  <a:srgbClr val="66CCFF"/>
                </a:solidFill>
                <a:latin typeface="Chalkduster"/>
                <a:cs typeface="Chalkduster"/>
              </a:rPr>
              <a:t>Toddlers</a:t>
            </a:r>
            <a:r>
              <a:rPr lang="it-IT" sz="2000" b="1" dirty="0" smtClean="0">
                <a:solidFill>
                  <a:srgbClr val="66CCFF"/>
                </a:solidFill>
                <a:latin typeface="Chalkduster"/>
                <a:cs typeface="Chalkduster"/>
              </a:rPr>
              <a:t> CH.A.T.</a:t>
            </a:r>
            <a:endParaRPr lang="it-IT" sz="2000" b="1" dirty="0">
              <a:solidFill>
                <a:srgbClr val="66CCFF"/>
              </a:solidFill>
              <a:latin typeface="Chalkduster"/>
              <a:cs typeface="Chalkduster"/>
            </a:endParaRPr>
          </a:p>
        </p:txBody>
      </p:sp>
      <p:pic>
        <p:nvPicPr>
          <p:cNvPr id="31" name="Immagine 30"/>
          <p:cNvPicPr>
            <a:picLocks noChangeAspect="1"/>
          </p:cNvPicPr>
          <p:nvPr/>
        </p:nvPicPr>
        <p:blipFill>
          <a:blip r:embed="rId3" cstate="print"/>
          <a:stretch>
            <a:fillRect/>
          </a:stretch>
        </p:blipFill>
        <p:spPr>
          <a:xfrm>
            <a:off x="6460377" y="134980"/>
            <a:ext cx="2527628" cy="980871"/>
          </a:xfrm>
          <a:prstGeom prst="rect">
            <a:avLst/>
          </a:prstGeom>
        </p:spPr>
      </p:pic>
    </p:spTree>
    <p:extLst>
      <p:ext uri="{BB962C8B-B14F-4D97-AF65-F5344CB8AC3E}">
        <p14:creationId xmlns:p14="http://schemas.microsoft.com/office/powerpoint/2010/main" xmlns="" val="944589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srcRect b="48906"/>
          <a:stretch/>
        </p:blipFill>
        <p:spPr>
          <a:xfrm>
            <a:off x="0" y="1"/>
            <a:ext cx="2756051" cy="1408172"/>
          </a:xfrm>
          <a:prstGeom prst="rect">
            <a:avLst/>
          </a:prstGeom>
        </p:spPr>
      </p:pic>
      <p:sp>
        <p:nvSpPr>
          <p:cNvPr id="3" name="Rectangle 3"/>
          <p:cNvSpPr txBox="1">
            <a:spLocks noChangeArrowheads="1"/>
          </p:cNvSpPr>
          <p:nvPr/>
        </p:nvSpPr>
        <p:spPr>
          <a:xfrm>
            <a:off x="122411" y="1548721"/>
            <a:ext cx="8424862" cy="26185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80000"/>
              </a:lnSpc>
            </a:pPr>
            <a:r>
              <a:rPr lang="it-IT" sz="1800" dirty="0" smtClean="0">
                <a:latin typeface="American Typewriter"/>
                <a:cs typeface="American Typewriter"/>
              </a:rPr>
              <a:t>Questionario per genitori con 23 domande a risposta binaria si/no relative alle abilità e ai comportamenti attuali del bambino (18-24 mesi)</a:t>
            </a:r>
            <a:br>
              <a:rPr lang="it-IT" sz="1800" dirty="0" smtClean="0">
                <a:latin typeface="American Typewriter"/>
                <a:cs typeface="American Typewriter"/>
              </a:rPr>
            </a:br>
            <a:endParaRPr lang="it-IT" sz="1800" dirty="0" smtClean="0">
              <a:latin typeface="American Typewriter"/>
              <a:cs typeface="American Typewriter"/>
            </a:endParaRPr>
          </a:p>
          <a:p>
            <a:pPr algn="just">
              <a:lnSpc>
                <a:spcPct val="80000"/>
              </a:lnSpc>
            </a:pPr>
            <a:r>
              <a:rPr lang="it-IT" sz="1800" dirty="0" smtClean="0">
                <a:latin typeface="American Typewriter"/>
                <a:cs typeface="American Typewriter"/>
              </a:rPr>
              <a:t>I sei item più discriminativi sono relativi alle aree della:</a:t>
            </a:r>
            <a:r>
              <a:rPr lang="it-IT" sz="1800" dirty="0" smtClean="0">
                <a:solidFill>
                  <a:schemeClr val="bg1"/>
                </a:solidFill>
                <a:latin typeface="American Typewriter"/>
                <a:cs typeface="American Typewriter"/>
              </a:rPr>
              <a:t>:</a:t>
            </a:r>
            <a:br>
              <a:rPr lang="it-IT" sz="1800" dirty="0" smtClean="0">
                <a:solidFill>
                  <a:schemeClr val="bg1"/>
                </a:solidFill>
                <a:latin typeface="American Typewriter"/>
                <a:cs typeface="American Typewriter"/>
              </a:rPr>
            </a:br>
            <a:endParaRPr lang="it-IT" sz="1800" dirty="0" smtClean="0">
              <a:solidFill>
                <a:schemeClr val="bg1"/>
              </a:solidFill>
              <a:latin typeface="American Typewriter"/>
              <a:cs typeface="American Typewriter"/>
            </a:endParaRPr>
          </a:p>
          <a:p>
            <a:pPr marL="400050" lvl="1" indent="0" algn="just">
              <a:lnSpc>
                <a:spcPct val="80000"/>
              </a:lnSpc>
              <a:buNone/>
            </a:pPr>
            <a:r>
              <a:rPr lang="it-IT" sz="1600" dirty="0" smtClean="0">
                <a:solidFill>
                  <a:srgbClr val="0000FF"/>
                </a:solidFill>
                <a:latin typeface="American Typewriter"/>
                <a:cs typeface="American Typewriter"/>
              </a:rPr>
              <a:t>attenzione condivisa </a:t>
            </a:r>
            <a:r>
              <a:rPr lang="it-IT" sz="1600" dirty="0" smtClean="0">
                <a:latin typeface="American Typewriter"/>
                <a:cs typeface="American Typewriter"/>
              </a:rPr>
              <a:t>(</a:t>
            </a:r>
            <a:r>
              <a:rPr lang="it-IT" sz="1600" dirty="0" err="1" smtClean="0">
                <a:latin typeface="American Typewriter"/>
                <a:cs typeface="American Typewriter"/>
              </a:rPr>
              <a:t>pointing</a:t>
            </a:r>
            <a:r>
              <a:rPr lang="it-IT" sz="1600" dirty="0" smtClean="0">
                <a:latin typeface="American Typewriter"/>
                <a:cs typeface="American Typewriter"/>
              </a:rPr>
              <a:t> </a:t>
            </a:r>
            <a:r>
              <a:rPr lang="it-IT" sz="1600" dirty="0" err="1" smtClean="0">
                <a:latin typeface="American Typewriter"/>
                <a:cs typeface="American Typewriter"/>
              </a:rPr>
              <a:t>protodichiarativo</a:t>
            </a:r>
            <a:r>
              <a:rPr lang="it-IT" sz="1600" dirty="0" smtClean="0">
                <a:latin typeface="American Typewriter"/>
                <a:cs typeface="American Typewriter"/>
              </a:rPr>
              <a:t>, seguire il </a:t>
            </a:r>
            <a:r>
              <a:rPr lang="it-IT" sz="1600" dirty="0" err="1" smtClean="0">
                <a:latin typeface="American Typewriter"/>
                <a:cs typeface="American Typewriter"/>
              </a:rPr>
              <a:t>pointing</a:t>
            </a:r>
            <a:r>
              <a:rPr lang="it-IT" sz="1600" dirty="0" smtClean="0">
                <a:latin typeface="American Typewriter"/>
                <a:cs typeface="American Typewriter"/>
              </a:rPr>
              <a:t> e        portare degli oggetti per mostrarli al genitore);</a:t>
            </a:r>
          </a:p>
          <a:p>
            <a:pPr marL="400050" lvl="1" indent="0" algn="just">
              <a:lnSpc>
                <a:spcPct val="80000"/>
              </a:lnSpc>
              <a:buNone/>
            </a:pPr>
            <a:endParaRPr lang="it-IT" sz="1600" dirty="0" smtClean="0">
              <a:solidFill>
                <a:srgbClr val="0000FF"/>
              </a:solidFill>
              <a:latin typeface="American Typewriter"/>
              <a:cs typeface="American Typewriter"/>
            </a:endParaRPr>
          </a:p>
          <a:p>
            <a:pPr marL="400050" lvl="1" indent="0" algn="just">
              <a:lnSpc>
                <a:spcPct val="80000"/>
              </a:lnSpc>
              <a:buNone/>
            </a:pPr>
            <a:r>
              <a:rPr lang="it-IT" sz="1600" dirty="0" smtClean="0">
                <a:solidFill>
                  <a:srgbClr val="0000FF"/>
                </a:solidFill>
                <a:latin typeface="American Typewriter"/>
                <a:cs typeface="American Typewriter"/>
              </a:rPr>
              <a:t>interazione sociale </a:t>
            </a:r>
            <a:r>
              <a:rPr lang="it-IT" sz="1600" dirty="0" smtClean="0">
                <a:latin typeface="American Typewriter"/>
                <a:cs typeface="American Typewriter"/>
              </a:rPr>
              <a:t>(interesse per gli altri bambini e imitazione);</a:t>
            </a:r>
          </a:p>
          <a:p>
            <a:pPr marL="400050" lvl="1" indent="0" algn="just">
              <a:lnSpc>
                <a:spcPct val="80000"/>
              </a:lnSpc>
              <a:buNone/>
            </a:pPr>
            <a:endParaRPr lang="it-IT" sz="1600" dirty="0" smtClean="0">
              <a:solidFill>
                <a:srgbClr val="0000FF"/>
              </a:solidFill>
              <a:latin typeface="American Typewriter"/>
              <a:cs typeface="American Typewriter"/>
            </a:endParaRPr>
          </a:p>
          <a:p>
            <a:pPr marL="400050" lvl="1" indent="0" algn="just">
              <a:lnSpc>
                <a:spcPct val="80000"/>
              </a:lnSpc>
              <a:buNone/>
            </a:pPr>
            <a:r>
              <a:rPr lang="it-IT" sz="1600" dirty="0" smtClean="0">
                <a:solidFill>
                  <a:srgbClr val="0000FF"/>
                </a:solidFill>
                <a:latin typeface="American Typewriter"/>
                <a:cs typeface="American Typewriter"/>
              </a:rPr>
              <a:t>comunicazione</a:t>
            </a:r>
            <a:r>
              <a:rPr lang="it-IT" sz="1600" dirty="0" smtClean="0">
                <a:solidFill>
                  <a:srgbClr val="FF0000"/>
                </a:solidFill>
                <a:latin typeface="American Typewriter"/>
                <a:cs typeface="American Typewriter"/>
              </a:rPr>
              <a:t> </a:t>
            </a:r>
            <a:r>
              <a:rPr lang="it-IT" sz="1600" dirty="0" smtClean="0">
                <a:latin typeface="American Typewriter"/>
                <a:cs typeface="American Typewriter"/>
              </a:rPr>
              <a:t>(rispondere al proprio nome)</a:t>
            </a:r>
            <a:endParaRPr lang="it-IT" sz="1600" dirty="0">
              <a:solidFill>
                <a:schemeClr val="bg1"/>
              </a:solidFill>
              <a:latin typeface="American Typewriter"/>
              <a:cs typeface="American Typewriter"/>
            </a:endParaRPr>
          </a:p>
        </p:txBody>
      </p:sp>
      <p:pic>
        <p:nvPicPr>
          <p:cNvPr id="4" name="Immagine 3"/>
          <p:cNvPicPr>
            <a:picLocks noChangeAspect="1"/>
          </p:cNvPicPr>
          <p:nvPr/>
        </p:nvPicPr>
        <p:blipFill>
          <a:blip r:embed="rId3" cstate="print"/>
          <a:stretch>
            <a:fillRect/>
          </a:stretch>
        </p:blipFill>
        <p:spPr>
          <a:xfrm>
            <a:off x="6460377" y="134980"/>
            <a:ext cx="2527628" cy="980871"/>
          </a:xfrm>
          <a:prstGeom prst="rect">
            <a:avLst/>
          </a:prstGeom>
        </p:spPr>
      </p:pic>
    </p:spTree>
    <p:extLst>
      <p:ext uri="{BB962C8B-B14F-4D97-AF65-F5344CB8AC3E}">
        <p14:creationId xmlns:p14="http://schemas.microsoft.com/office/powerpoint/2010/main" xmlns="" val="1780010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19293" y="4637549"/>
            <a:ext cx="7360990" cy="369332"/>
          </a:xfrm>
          <a:prstGeom prst="rect">
            <a:avLst/>
          </a:prstGeom>
          <a:noFill/>
        </p:spPr>
        <p:txBody>
          <a:bodyPr wrap="square" rtlCol="0">
            <a:spAutoFit/>
          </a:bodyPr>
          <a:lstStyle/>
          <a:p>
            <a:pPr algn="r"/>
            <a:r>
              <a:rPr lang="it-IT" sz="900" dirty="0" smtClean="0">
                <a:latin typeface="Times New Roman"/>
                <a:cs typeface="Times New Roman"/>
              </a:rPr>
              <a:t>L’utilizzo della CHAT (</a:t>
            </a:r>
            <a:r>
              <a:rPr lang="it-IT" sz="900" dirty="0" err="1" smtClean="0">
                <a:latin typeface="Times New Roman"/>
                <a:cs typeface="Times New Roman"/>
              </a:rPr>
              <a:t>Cheklist</a:t>
            </a:r>
            <a:r>
              <a:rPr lang="it-IT" sz="900" dirty="0" smtClean="0">
                <a:latin typeface="Times New Roman"/>
                <a:cs typeface="Times New Roman"/>
              </a:rPr>
              <a:t> for </a:t>
            </a:r>
            <a:r>
              <a:rPr lang="it-IT" sz="900" dirty="0" err="1" smtClean="0">
                <a:latin typeface="Times New Roman"/>
                <a:cs typeface="Times New Roman"/>
              </a:rPr>
              <a:t>Autism</a:t>
            </a:r>
            <a:r>
              <a:rPr lang="it-IT" sz="900" dirty="0" smtClean="0">
                <a:latin typeface="Times New Roman"/>
                <a:cs typeface="Times New Roman"/>
              </a:rPr>
              <a:t> in </a:t>
            </a:r>
            <a:r>
              <a:rPr lang="it-IT" sz="900" dirty="0" err="1">
                <a:latin typeface="Times New Roman"/>
                <a:cs typeface="Times New Roman"/>
              </a:rPr>
              <a:t>T</a:t>
            </a:r>
            <a:r>
              <a:rPr lang="it-IT" sz="900" dirty="0" err="1" smtClean="0">
                <a:latin typeface="Times New Roman"/>
                <a:cs typeface="Times New Roman"/>
              </a:rPr>
              <a:t>oddlers</a:t>
            </a:r>
            <a:r>
              <a:rPr lang="it-IT" sz="900" dirty="0" smtClean="0">
                <a:latin typeface="Times New Roman"/>
                <a:cs typeface="Times New Roman"/>
              </a:rPr>
              <a:t>):un’esperienza di integrazione tra neuropsichiatria infantile e pediatri libera scelta.  </a:t>
            </a:r>
          </a:p>
          <a:p>
            <a:pPr algn="r"/>
            <a:r>
              <a:rPr lang="it-IT" sz="900" dirty="0" err="1" smtClean="0">
                <a:latin typeface="Times New Roman"/>
                <a:cs typeface="Times New Roman"/>
              </a:rPr>
              <a:t>Caldognetto</a:t>
            </a:r>
            <a:r>
              <a:rPr lang="it-IT" sz="900" dirty="0" smtClean="0">
                <a:latin typeface="Times New Roman"/>
                <a:cs typeface="Times New Roman"/>
              </a:rPr>
              <a:t> M. et al. Quaderni ACP 2012</a:t>
            </a:r>
            <a:endParaRPr lang="it-IT" sz="900" dirty="0">
              <a:latin typeface="Times New Roman"/>
              <a:cs typeface="Times New Roman"/>
            </a:endParaRPr>
          </a:p>
        </p:txBody>
      </p:sp>
      <p:sp>
        <p:nvSpPr>
          <p:cNvPr id="5" name="CasellaDiTesto 4"/>
          <p:cNvSpPr txBox="1"/>
          <p:nvPr/>
        </p:nvSpPr>
        <p:spPr>
          <a:xfrm>
            <a:off x="333713" y="722439"/>
            <a:ext cx="8597225" cy="1477328"/>
          </a:xfrm>
          <a:prstGeom prst="rect">
            <a:avLst/>
          </a:prstGeom>
          <a:noFill/>
        </p:spPr>
        <p:txBody>
          <a:bodyPr wrap="none" rtlCol="0">
            <a:spAutoFit/>
          </a:bodyPr>
          <a:lstStyle/>
          <a:p>
            <a:endParaRPr lang="it-IT" dirty="0" smtClean="0"/>
          </a:p>
          <a:p>
            <a:r>
              <a:rPr lang="it-IT" dirty="0" smtClean="0">
                <a:solidFill>
                  <a:srgbClr val="773B96"/>
                </a:solidFill>
                <a:latin typeface="Chalkduster"/>
                <a:cs typeface="Chalkduster"/>
              </a:rPr>
              <a:t>Limiti della CH.A.T.</a:t>
            </a:r>
          </a:p>
          <a:p>
            <a:pPr marL="285750" indent="-285750">
              <a:buFont typeface="Arial"/>
              <a:buChar char="•"/>
            </a:pPr>
            <a:r>
              <a:rPr lang="it-IT" dirty="0" smtClean="0">
                <a:latin typeface="American Typewriter"/>
                <a:cs typeface="American Typewriter"/>
              </a:rPr>
              <a:t>Rifiuto dei genitori alla somministrazione del test</a:t>
            </a:r>
          </a:p>
          <a:p>
            <a:pPr marL="285750" indent="-285750">
              <a:buFont typeface="Arial"/>
              <a:buChar char="•"/>
            </a:pPr>
            <a:r>
              <a:rPr lang="it-IT" dirty="0" smtClean="0">
                <a:latin typeface="American Typewriter"/>
                <a:cs typeface="American Typewriter"/>
              </a:rPr>
              <a:t>La siglatura </a:t>
            </a:r>
          </a:p>
          <a:p>
            <a:pPr marL="285750" indent="-285750">
              <a:buFont typeface="Arial"/>
              <a:buChar char="•"/>
            </a:pPr>
            <a:r>
              <a:rPr lang="it-IT" dirty="0" smtClean="0">
                <a:latin typeface="American Typewriter"/>
                <a:cs typeface="American Typewriter"/>
              </a:rPr>
              <a:t>Non sono presenti item per la valutazione degli atteggiamenti stereotipati</a:t>
            </a:r>
            <a:endParaRPr lang="it-IT" dirty="0">
              <a:latin typeface="American Typewriter"/>
              <a:cs typeface="American Typewriter"/>
            </a:endParaRPr>
          </a:p>
        </p:txBody>
      </p:sp>
      <p:sp>
        <p:nvSpPr>
          <p:cNvPr id="6" name="CasellaDiTesto 5"/>
          <p:cNvSpPr txBox="1"/>
          <p:nvPr/>
        </p:nvSpPr>
        <p:spPr>
          <a:xfrm>
            <a:off x="157429" y="2606224"/>
            <a:ext cx="8885598" cy="1754327"/>
          </a:xfrm>
          <a:prstGeom prst="rect">
            <a:avLst/>
          </a:prstGeom>
          <a:noFill/>
        </p:spPr>
        <p:txBody>
          <a:bodyPr wrap="square" rtlCol="0">
            <a:spAutoFit/>
          </a:bodyPr>
          <a:lstStyle/>
          <a:p>
            <a:r>
              <a:rPr lang="it-IT" dirty="0" smtClean="0">
                <a:solidFill>
                  <a:srgbClr val="773B96"/>
                </a:solidFill>
                <a:latin typeface="Chalkduster"/>
                <a:cs typeface="Chalkduster"/>
              </a:rPr>
              <a:t>CH.AT versus M-CH.AT</a:t>
            </a:r>
          </a:p>
          <a:p>
            <a:endParaRPr lang="it-IT" dirty="0" smtClean="0"/>
          </a:p>
          <a:p>
            <a:pPr marL="285750" indent="-285750">
              <a:buFont typeface="Arial"/>
              <a:buChar char="•"/>
            </a:pPr>
            <a:r>
              <a:rPr lang="it-IT" dirty="0" smtClean="0">
                <a:latin typeface="American Typewriter"/>
                <a:cs typeface="American Typewriter"/>
              </a:rPr>
              <a:t>La CH.AT presenta un numero di falsi negativi maggiore rispetto alla M-CH.AT</a:t>
            </a:r>
          </a:p>
          <a:p>
            <a:pPr marL="285750" indent="-285750">
              <a:buFont typeface="Arial"/>
              <a:buChar char="•"/>
            </a:pPr>
            <a:r>
              <a:rPr lang="it-IT" dirty="0" smtClean="0">
                <a:latin typeface="American Typewriter"/>
                <a:cs typeface="American Typewriter"/>
              </a:rPr>
              <a:t>La M-CH.AT identifica un numero maggiore di falsi positivi, dando tuttavia </a:t>
            </a:r>
          </a:p>
          <a:p>
            <a:r>
              <a:rPr lang="it-IT" dirty="0">
                <a:latin typeface="American Typewriter"/>
                <a:cs typeface="American Typewriter"/>
              </a:rPr>
              <a:t> </a:t>
            </a:r>
            <a:r>
              <a:rPr lang="it-IT" dirty="0" smtClean="0">
                <a:latin typeface="American Typewriter"/>
                <a:cs typeface="American Typewriter"/>
              </a:rPr>
              <a:t>    maggior peso alle “impressioni” dei genitori e agli atteggiamenti stereotipati</a:t>
            </a:r>
            <a:endParaRPr lang="it-IT" dirty="0">
              <a:latin typeface="American Typewriter"/>
              <a:cs typeface="American Typewriter"/>
            </a:endParaRPr>
          </a:p>
        </p:txBody>
      </p:sp>
      <p:sp>
        <p:nvSpPr>
          <p:cNvPr id="7" name="CasellaDiTesto 6"/>
          <p:cNvSpPr txBox="1"/>
          <p:nvPr/>
        </p:nvSpPr>
        <p:spPr>
          <a:xfrm>
            <a:off x="434686" y="152258"/>
            <a:ext cx="3609862" cy="461665"/>
          </a:xfrm>
          <a:prstGeom prst="rect">
            <a:avLst/>
          </a:prstGeom>
          <a:solidFill>
            <a:schemeClr val="bg1">
              <a:lumMod val="95000"/>
            </a:schemeClr>
          </a:solidFill>
          <a:ln w="3175">
            <a:solidFill>
              <a:schemeClr val="bg1"/>
            </a:solidFill>
          </a:ln>
          <a:effectLst>
            <a:outerShdw blurRad="50800" dist="38100" dir="2700000" algn="tl" rotWithShape="0">
              <a:srgbClr val="000000">
                <a:alpha val="43000"/>
              </a:srgbClr>
            </a:outerShdw>
          </a:effectLst>
        </p:spPr>
        <p:txBody>
          <a:bodyPr wrap="square" rtlCol="0">
            <a:spAutoFit/>
          </a:bodyPr>
          <a:lstStyle/>
          <a:p>
            <a:r>
              <a:rPr lang="it-IT" sz="2400" b="1" dirty="0" smtClean="0">
                <a:solidFill>
                  <a:srgbClr val="66CCFF"/>
                </a:solidFill>
                <a:latin typeface="Chalkduster"/>
                <a:cs typeface="Chalkduster"/>
              </a:rPr>
              <a:t>CH.A.T. </a:t>
            </a:r>
            <a:r>
              <a:rPr lang="it-IT" sz="2400" b="1" dirty="0" smtClean="0">
                <a:solidFill>
                  <a:srgbClr val="773B96"/>
                </a:solidFill>
                <a:latin typeface="Chalkduster"/>
                <a:cs typeface="Chalkduster"/>
              </a:rPr>
              <a:t>e</a:t>
            </a:r>
            <a:r>
              <a:rPr lang="it-IT" sz="2400" b="1" dirty="0" smtClean="0">
                <a:solidFill>
                  <a:srgbClr val="66CCFF"/>
                </a:solidFill>
                <a:latin typeface="Chalkduster"/>
                <a:cs typeface="Chalkduster"/>
              </a:rPr>
              <a:t> M-CH.A.T.</a:t>
            </a:r>
            <a:endParaRPr lang="it-IT" sz="2400" b="1" dirty="0">
              <a:solidFill>
                <a:srgbClr val="66CCFF"/>
              </a:solidFill>
              <a:latin typeface="Chalkduster"/>
              <a:cs typeface="Chalkduster"/>
            </a:endParaRPr>
          </a:p>
        </p:txBody>
      </p:sp>
      <p:pic>
        <p:nvPicPr>
          <p:cNvPr id="8" name="Immagine 7"/>
          <p:cNvPicPr>
            <a:picLocks noChangeAspect="1"/>
          </p:cNvPicPr>
          <p:nvPr/>
        </p:nvPicPr>
        <p:blipFill>
          <a:blip r:embed="rId3" cstate="print"/>
          <a:stretch>
            <a:fillRect/>
          </a:stretch>
        </p:blipFill>
        <p:spPr>
          <a:xfrm>
            <a:off x="6460377" y="134980"/>
            <a:ext cx="2527628" cy="980871"/>
          </a:xfrm>
          <a:prstGeom prst="rect">
            <a:avLst/>
          </a:prstGeom>
        </p:spPr>
      </p:pic>
    </p:spTree>
    <p:extLst>
      <p:ext uri="{BB962C8B-B14F-4D97-AF65-F5344CB8AC3E}">
        <p14:creationId xmlns:p14="http://schemas.microsoft.com/office/powerpoint/2010/main" xmlns="" val="1735085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9189" y="250534"/>
            <a:ext cx="4579181" cy="461665"/>
          </a:xfrm>
          <a:prstGeom prst="rect">
            <a:avLst/>
          </a:prstGeom>
          <a:solidFill>
            <a:schemeClr val="bg1">
              <a:lumMod val="95000"/>
            </a:schemeClr>
          </a:solidFill>
          <a:ln>
            <a:solidFill>
              <a:schemeClr val="bg1"/>
            </a:solidFill>
          </a:ln>
          <a:effectLst>
            <a:outerShdw blurRad="50800" dist="38100" dir="2700000" algn="tl" rotWithShape="0">
              <a:srgbClr val="000000">
                <a:alpha val="43000"/>
              </a:srgbClr>
            </a:outerShdw>
          </a:effectLst>
        </p:spPr>
        <p:txBody>
          <a:bodyPr wrap="none" rtlCol="0">
            <a:spAutoFit/>
          </a:bodyPr>
          <a:lstStyle/>
          <a:p>
            <a:r>
              <a:rPr lang="it-IT" sz="2400" dirty="0" smtClean="0">
                <a:solidFill>
                  <a:srgbClr val="008000"/>
                </a:solidFill>
                <a:latin typeface="Chalkduster"/>
                <a:cs typeface="Chalkduster"/>
              </a:rPr>
              <a:t>Child </a:t>
            </a:r>
            <a:r>
              <a:rPr lang="it-IT" sz="2400" dirty="0" err="1" smtClean="0">
                <a:solidFill>
                  <a:srgbClr val="008000"/>
                </a:solidFill>
                <a:latin typeface="Chalkduster"/>
                <a:cs typeface="Chalkduster"/>
              </a:rPr>
              <a:t>Behavior</a:t>
            </a:r>
            <a:r>
              <a:rPr lang="it-IT" sz="2400" dirty="0" smtClean="0">
                <a:solidFill>
                  <a:srgbClr val="008000"/>
                </a:solidFill>
                <a:latin typeface="Chalkduster"/>
                <a:cs typeface="Chalkduster"/>
              </a:rPr>
              <a:t> </a:t>
            </a:r>
            <a:r>
              <a:rPr lang="it-IT" sz="2400" dirty="0" err="1" smtClean="0">
                <a:solidFill>
                  <a:srgbClr val="008000"/>
                </a:solidFill>
                <a:latin typeface="Chalkduster"/>
                <a:cs typeface="Chalkduster"/>
              </a:rPr>
              <a:t>Checklist</a:t>
            </a:r>
            <a:r>
              <a:rPr lang="it-IT" sz="2400" dirty="0" smtClean="0">
                <a:solidFill>
                  <a:srgbClr val="008000"/>
                </a:solidFill>
                <a:latin typeface="Chalkduster"/>
                <a:cs typeface="Chalkduster"/>
              </a:rPr>
              <a:t> </a:t>
            </a:r>
            <a:endParaRPr lang="it-IT" sz="2400" dirty="0">
              <a:solidFill>
                <a:srgbClr val="008000"/>
              </a:solidFill>
              <a:latin typeface="Chalkduster"/>
              <a:cs typeface="Chalkduster"/>
            </a:endParaRPr>
          </a:p>
        </p:txBody>
      </p:sp>
      <p:sp>
        <p:nvSpPr>
          <p:cNvPr id="5" name="Segnaposto contenuto 2"/>
          <p:cNvSpPr>
            <a:spLocks noGrp="1"/>
          </p:cNvSpPr>
          <p:nvPr>
            <p:ph idx="1"/>
          </p:nvPr>
        </p:nvSpPr>
        <p:spPr>
          <a:xfrm>
            <a:off x="2116716" y="910568"/>
            <a:ext cx="7027284" cy="609879"/>
          </a:xfrm>
        </p:spPr>
        <p:txBody>
          <a:bodyPr>
            <a:noAutofit/>
          </a:bodyPr>
          <a:lstStyle/>
          <a:p>
            <a:pPr eaLnBrk="1" hangingPunct="1">
              <a:buFontTx/>
              <a:buNone/>
            </a:pPr>
            <a:r>
              <a:rPr lang="it-IT" sz="1400" dirty="0">
                <a:latin typeface="American Typewriter"/>
                <a:cs typeface="American Typewriter"/>
              </a:rPr>
              <a:t>	</a:t>
            </a:r>
            <a:r>
              <a:rPr lang="it-IT" sz="1400" dirty="0" smtClean="0">
                <a:latin typeface="American Typewriter"/>
                <a:cs typeface="American Typewriter"/>
              </a:rPr>
              <a:t>questionario</a:t>
            </a:r>
            <a:r>
              <a:rPr lang="it-IT" sz="1400" dirty="0">
                <a:latin typeface="American Typewriter"/>
                <a:cs typeface="American Typewriter"/>
              </a:rPr>
              <a:t>, compilato dai genitori, che valuta le competenze sociali e i problemi emotivo-comportamentali </a:t>
            </a:r>
            <a:r>
              <a:rPr lang="it-IT" sz="1400" dirty="0" smtClean="0">
                <a:latin typeface="American Typewriter"/>
                <a:cs typeface="American Typewriter"/>
              </a:rPr>
              <a:t>nella fascia di </a:t>
            </a:r>
            <a:r>
              <a:rPr lang="it-IT" sz="1400" dirty="0">
                <a:latin typeface="American Typewriter"/>
                <a:cs typeface="American Typewriter"/>
              </a:rPr>
              <a:t>età </a:t>
            </a:r>
            <a:r>
              <a:rPr lang="it-IT" sz="1400" dirty="0" smtClean="0">
                <a:latin typeface="American Typewriter"/>
                <a:cs typeface="American Typewriter"/>
              </a:rPr>
              <a:t>tra </a:t>
            </a:r>
            <a:r>
              <a:rPr lang="it-IT" sz="1400" dirty="0">
                <a:latin typeface="American Typewriter"/>
                <a:cs typeface="American Typewriter"/>
              </a:rPr>
              <a:t>i 6 e i 18 anni.</a:t>
            </a:r>
          </a:p>
        </p:txBody>
      </p:sp>
      <p:sp>
        <p:nvSpPr>
          <p:cNvPr id="6" name="CasellaDiTesto 5"/>
          <p:cNvSpPr txBox="1"/>
          <p:nvPr/>
        </p:nvSpPr>
        <p:spPr>
          <a:xfrm>
            <a:off x="103676" y="974572"/>
            <a:ext cx="2172390" cy="338554"/>
          </a:xfrm>
          <a:prstGeom prst="rect">
            <a:avLst/>
          </a:prstGeom>
          <a:noFill/>
        </p:spPr>
        <p:txBody>
          <a:bodyPr wrap="none" rtlCol="0">
            <a:spAutoFit/>
          </a:bodyPr>
          <a:lstStyle/>
          <a:p>
            <a:r>
              <a:rPr lang="it-IT" sz="1600" dirty="0" smtClean="0">
                <a:solidFill>
                  <a:srgbClr val="3366FF"/>
                </a:solidFill>
                <a:latin typeface="Chalkduster"/>
                <a:cs typeface="Chalkduster"/>
              </a:rPr>
              <a:t>Di cosa si tratta?</a:t>
            </a:r>
            <a:endParaRPr lang="it-IT" sz="1600" dirty="0">
              <a:solidFill>
                <a:srgbClr val="3366FF"/>
              </a:solidFill>
              <a:latin typeface="Chalkduster"/>
              <a:cs typeface="Chalkduster"/>
            </a:endParaRPr>
          </a:p>
        </p:txBody>
      </p:sp>
      <p:sp>
        <p:nvSpPr>
          <p:cNvPr id="8" name="CasellaDiTesto 7"/>
          <p:cNvSpPr txBox="1"/>
          <p:nvPr/>
        </p:nvSpPr>
        <p:spPr>
          <a:xfrm>
            <a:off x="2431755" y="1520447"/>
            <a:ext cx="6508234" cy="738664"/>
          </a:xfrm>
          <a:prstGeom prst="rect">
            <a:avLst/>
          </a:prstGeom>
          <a:noFill/>
        </p:spPr>
        <p:txBody>
          <a:bodyPr wrap="none" rtlCol="0">
            <a:spAutoFit/>
          </a:bodyPr>
          <a:lstStyle/>
          <a:p>
            <a:r>
              <a:rPr lang="it-IT" sz="1400" dirty="0" smtClean="0">
                <a:latin typeface="American Typewriter"/>
                <a:cs typeface="American Typewriter"/>
              </a:rPr>
              <a:t>100 item  (versione 6-11 anni e versione 11-18 anni)</a:t>
            </a:r>
          </a:p>
          <a:p>
            <a:r>
              <a:rPr lang="it-IT" sz="1400" dirty="0" smtClean="0">
                <a:latin typeface="American Typewriter"/>
                <a:cs typeface="American Typewriter"/>
              </a:rPr>
              <a:t>Indagano frequenza di comportamenti nei 6 mesi precedenti all’intervista</a:t>
            </a:r>
          </a:p>
          <a:p>
            <a:r>
              <a:rPr lang="it-IT" sz="1400" dirty="0" smtClean="0">
                <a:latin typeface="American Typewriter"/>
                <a:cs typeface="American Typewriter"/>
              </a:rPr>
              <a:t>Quantificandoli secondo 3 valori (0=non vero,1=qualche volta, 2=spesso)</a:t>
            </a:r>
            <a:endParaRPr lang="it-IT" sz="1400" dirty="0">
              <a:latin typeface="American Typewriter"/>
              <a:cs typeface="American Typewriter"/>
            </a:endParaRPr>
          </a:p>
        </p:txBody>
      </p:sp>
      <p:sp>
        <p:nvSpPr>
          <p:cNvPr id="9" name="CasellaDiTesto 8"/>
          <p:cNvSpPr txBox="1"/>
          <p:nvPr/>
        </p:nvSpPr>
        <p:spPr>
          <a:xfrm>
            <a:off x="154973" y="1645808"/>
            <a:ext cx="2121093" cy="307777"/>
          </a:xfrm>
          <a:prstGeom prst="rect">
            <a:avLst/>
          </a:prstGeom>
          <a:noFill/>
        </p:spPr>
        <p:txBody>
          <a:bodyPr wrap="none" rtlCol="0">
            <a:spAutoFit/>
          </a:bodyPr>
          <a:lstStyle/>
          <a:p>
            <a:r>
              <a:rPr lang="it-IT" sz="1400" dirty="0" smtClean="0">
                <a:solidFill>
                  <a:srgbClr val="3366FF"/>
                </a:solidFill>
                <a:latin typeface="Chalkduster"/>
                <a:cs typeface="Chalkduster"/>
              </a:rPr>
              <a:t>Come è composto?</a:t>
            </a:r>
            <a:endParaRPr lang="it-IT" sz="1400" dirty="0">
              <a:solidFill>
                <a:srgbClr val="3366FF"/>
              </a:solidFill>
              <a:latin typeface="Chalkduster"/>
              <a:cs typeface="Chalkduster"/>
            </a:endParaRPr>
          </a:p>
        </p:txBody>
      </p:sp>
      <p:sp>
        <p:nvSpPr>
          <p:cNvPr id="10" name="CasellaDiTesto 9"/>
          <p:cNvSpPr txBox="1"/>
          <p:nvPr/>
        </p:nvSpPr>
        <p:spPr>
          <a:xfrm>
            <a:off x="103676" y="2267950"/>
            <a:ext cx="2276782" cy="307777"/>
          </a:xfrm>
          <a:prstGeom prst="rect">
            <a:avLst/>
          </a:prstGeom>
          <a:noFill/>
        </p:spPr>
        <p:txBody>
          <a:bodyPr wrap="none" rtlCol="0">
            <a:spAutoFit/>
          </a:bodyPr>
          <a:lstStyle/>
          <a:p>
            <a:r>
              <a:rPr lang="it-IT" sz="1400" dirty="0" smtClean="0">
                <a:solidFill>
                  <a:srgbClr val="3366FF"/>
                </a:solidFill>
                <a:latin typeface="Chalkduster"/>
                <a:cs typeface="Chalkduster"/>
              </a:rPr>
              <a:t>Che cosa identifica?</a:t>
            </a:r>
            <a:endParaRPr lang="it-IT" sz="1400" dirty="0">
              <a:solidFill>
                <a:srgbClr val="3366FF"/>
              </a:solidFill>
              <a:latin typeface="Chalkduster"/>
              <a:cs typeface="Chalkduster"/>
            </a:endParaRPr>
          </a:p>
        </p:txBody>
      </p:sp>
      <p:sp>
        <p:nvSpPr>
          <p:cNvPr id="11" name="CasellaDiTesto 10"/>
          <p:cNvSpPr txBox="1"/>
          <p:nvPr/>
        </p:nvSpPr>
        <p:spPr>
          <a:xfrm>
            <a:off x="157675" y="2658677"/>
            <a:ext cx="8395047" cy="2031325"/>
          </a:xfrm>
          <a:prstGeom prst="rect">
            <a:avLst/>
          </a:prstGeom>
          <a:noFill/>
        </p:spPr>
        <p:txBody>
          <a:bodyPr wrap="square" rtlCol="0">
            <a:spAutoFit/>
          </a:bodyPr>
          <a:lstStyle/>
          <a:p>
            <a:r>
              <a:rPr lang="it-IT" sz="1400" b="1" i="1" dirty="0" smtClean="0">
                <a:solidFill>
                  <a:srgbClr val="6F63FF"/>
                </a:solidFill>
                <a:latin typeface="American Typewriter"/>
                <a:cs typeface="American Typewriter"/>
                <a:sym typeface="Wingdings"/>
              </a:rPr>
              <a:t>S</a:t>
            </a:r>
            <a:r>
              <a:rPr lang="it-IT" sz="1400" b="1" i="1" dirty="0" smtClean="0">
                <a:solidFill>
                  <a:srgbClr val="6F63FF"/>
                </a:solidFill>
                <a:latin typeface="American Typewriter"/>
                <a:cs typeface="American Typewriter"/>
              </a:rPr>
              <a:t>cala totale</a:t>
            </a:r>
          </a:p>
          <a:p>
            <a:r>
              <a:rPr lang="it-IT" sz="1400" b="1" i="1" dirty="0" smtClean="0">
                <a:solidFill>
                  <a:srgbClr val="6F63FF"/>
                </a:solidFill>
                <a:latin typeface="American Typewriter"/>
                <a:cs typeface="American Typewriter"/>
              </a:rPr>
              <a:t>Scala Attività</a:t>
            </a:r>
          </a:p>
          <a:p>
            <a:r>
              <a:rPr lang="it-IT" sz="1400" b="1" i="1" dirty="0" smtClean="0">
                <a:solidFill>
                  <a:srgbClr val="6F63FF"/>
                </a:solidFill>
                <a:latin typeface="American Typewriter"/>
                <a:cs typeface="American Typewriter"/>
              </a:rPr>
              <a:t>Scala Aspetti Sociali</a:t>
            </a:r>
          </a:p>
          <a:p>
            <a:r>
              <a:rPr lang="it-IT" sz="1400" b="1" i="1" dirty="0" smtClean="0">
                <a:solidFill>
                  <a:srgbClr val="6F63FF"/>
                </a:solidFill>
                <a:latin typeface="American Typewriter"/>
                <a:cs typeface="American Typewriter"/>
              </a:rPr>
              <a:t>Scala Aspetti Scolastici</a:t>
            </a:r>
          </a:p>
          <a:p>
            <a:endParaRPr lang="it-IT" sz="1400" dirty="0" smtClean="0">
              <a:latin typeface="American Typewriter"/>
              <a:cs typeface="American Typewriter"/>
            </a:endParaRPr>
          </a:p>
          <a:p>
            <a:r>
              <a:rPr lang="it-IT" sz="1400" b="1" i="1" dirty="0" smtClean="0">
                <a:solidFill>
                  <a:srgbClr val="6F63FF"/>
                </a:solidFill>
                <a:latin typeface="American Typewriter"/>
                <a:cs typeface="American Typewriter"/>
                <a:sym typeface="Wingdings"/>
              </a:rPr>
              <a:t>Scale </a:t>
            </a:r>
            <a:r>
              <a:rPr lang="it-IT" sz="1400" b="1" i="1" dirty="0" err="1" smtClean="0">
                <a:solidFill>
                  <a:srgbClr val="6F63FF"/>
                </a:solidFill>
                <a:latin typeface="American Typewriter"/>
                <a:cs typeface="American Typewriter"/>
                <a:sym typeface="Wingdings"/>
              </a:rPr>
              <a:t>sindromiche</a:t>
            </a:r>
            <a:r>
              <a:rPr lang="it-IT" sz="1400" b="1" i="1" dirty="0" smtClean="0">
                <a:solidFill>
                  <a:srgbClr val="6F63FF"/>
                </a:solidFill>
                <a:latin typeface="American Typewriter"/>
                <a:cs typeface="American Typewriter"/>
                <a:sym typeface="Wingdings"/>
              </a:rPr>
              <a:t>: </a:t>
            </a:r>
            <a:r>
              <a:rPr lang="it-IT" sz="1400" dirty="0" smtClean="0">
                <a:latin typeface="American Typewriter"/>
                <a:cs typeface="American Typewriter"/>
                <a:sym typeface="Wingdings"/>
              </a:rPr>
              <a:t>Ansia/Depressione, Ritiro Sociale, Componenti Somatiche, Problemi sociali, Problemi di pensiero, Problemi di Attenzione, Comportamenti dirompenti, Comportamenti Aggressivi, Altri problemi</a:t>
            </a:r>
          </a:p>
          <a:p>
            <a:r>
              <a:rPr lang="it-IT" sz="1400" b="1" i="1" dirty="0" smtClean="0">
                <a:solidFill>
                  <a:srgbClr val="6F63FF"/>
                </a:solidFill>
                <a:latin typeface="American Typewriter"/>
                <a:cs typeface="American Typewriter"/>
                <a:sym typeface="Wingdings"/>
              </a:rPr>
              <a:t>Scale DSM-orientate</a:t>
            </a:r>
            <a:endParaRPr lang="it-IT" sz="1400" b="1" i="1" dirty="0">
              <a:solidFill>
                <a:srgbClr val="6F63FF"/>
              </a:solidFill>
              <a:latin typeface="American Typewriter"/>
              <a:cs typeface="American Typewriter"/>
              <a:sym typeface="Wingdings"/>
            </a:endParaRPr>
          </a:p>
        </p:txBody>
      </p:sp>
      <p:sp>
        <p:nvSpPr>
          <p:cNvPr id="2" name="Parentesi graffa chiusa 1"/>
          <p:cNvSpPr/>
          <p:nvPr/>
        </p:nvSpPr>
        <p:spPr>
          <a:xfrm>
            <a:off x="2539935" y="2703087"/>
            <a:ext cx="239784" cy="822872"/>
          </a:xfrm>
          <a:prstGeom prst="rightBrace">
            <a:avLst>
              <a:gd name="adj1" fmla="val 56484"/>
              <a:gd name="adj2" fmla="val 4784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 name="CasellaDiTesto 2"/>
          <p:cNvSpPr txBox="1"/>
          <p:nvPr/>
        </p:nvSpPr>
        <p:spPr>
          <a:xfrm>
            <a:off x="2815244" y="2904248"/>
            <a:ext cx="4396047" cy="307777"/>
          </a:xfrm>
          <a:prstGeom prst="rect">
            <a:avLst/>
          </a:prstGeom>
          <a:noFill/>
        </p:spPr>
        <p:txBody>
          <a:bodyPr wrap="square" rtlCol="0">
            <a:spAutoFit/>
          </a:bodyPr>
          <a:lstStyle/>
          <a:p>
            <a:r>
              <a:rPr lang="it-IT" sz="1400" b="1" dirty="0" smtClean="0">
                <a:latin typeface="American Typewriter"/>
                <a:cs typeface="American Typewriter"/>
              </a:rPr>
              <a:t>Problemi </a:t>
            </a:r>
            <a:r>
              <a:rPr lang="it-IT" sz="1400" b="1" dirty="0" err="1" smtClean="0">
                <a:latin typeface="American Typewriter"/>
                <a:cs typeface="American Typewriter"/>
              </a:rPr>
              <a:t>internalizzanti</a:t>
            </a:r>
            <a:r>
              <a:rPr lang="it-IT" sz="1400" b="1" dirty="0" smtClean="0">
                <a:latin typeface="American Typewriter"/>
                <a:cs typeface="American Typewriter"/>
              </a:rPr>
              <a:t> ed esternalizzanti</a:t>
            </a:r>
            <a:endParaRPr lang="it-IT" sz="1400" b="1" dirty="0">
              <a:latin typeface="American Typewriter"/>
              <a:cs typeface="American Typewriter"/>
            </a:endParaRPr>
          </a:p>
        </p:txBody>
      </p:sp>
    </p:spTree>
    <p:extLst>
      <p:ext uri="{BB962C8B-B14F-4D97-AF65-F5344CB8AC3E}">
        <p14:creationId xmlns:p14="http://schemas.microsoft.com/office/powerpoint/2010/main" xmlns="" val="41581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400" fill="hold"/>
                                        <p:tgtEl>
                                          <p:spTgt spid="10"/>
                                        </p:tgtEl>
                                        <p:attrNameLst>
                                          <p:attrName>ppt_w</p:attrName>
                                        </p:attrNameLst>
                                      </p:cBhvr>
                                      <p:tavLst>
                                        <p:tav tm="0">
                                          <p:val>
                                            <p:fltVal val="0"/>
                                          </p:val>
                                        </p:tav>
                                        <p:tav tm="100000">
                                          <p:val>
                                            <p:strVal val="#ppt_w"/>
                                          </p:val>
                                        </p:tav>
                                      </p:tavLst>
                                    </p:anim>
                                    <p:anim calcmode="lin" valueType="num">
                                      <p:cBhvr>
                                        <p:cTn id="20" dur="400" fill="hold"/>
                                        <p:tgtEl>
                                          <p:spTgt spid="10"/>
                                        </p:tgtEl>
                                        <p:attrNameLst>
                                          <p:attrName>ppt_h</p:attrName>
                                        </p:attrNameLst>
                                      </p:cBhvr>
                                      <p:tavLst>
                                        <p:tav tm="0">
                                          <p:val>
                                            <p:fltVal val="0"/>
                                          </p:val>
                                        </p:tav>
                                        <p:tav tm="100000">
                                          <p:val>
                                            <p:strVal val="#ppt_h"/>
                                          </p:val>
                                        </p:tav>
                                      </p:tavLst>
                                    </p:anim>
                                    <p:animEffect transition="in" filter="fade">
                                      <p:cBhvr>
                                        <p:cTn id="21" dur="4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3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p:bldP spid="9" grpId="0"/>
      <p:bldP spid="10" grpId="0"/>
      <p:bldP spid="11" grpId="0"/>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xmlns="" val="2042454444"/>
              </p:ext>
            </p:extLst>
          </p:nvPr>
        </p:nvGraphicFramePr>
        <p:xfrm>
          <a:off x="499838" y="815965"/>
          <a:ext cx="8144324" cy="3898669"/>
        </p:xfrm>
        <a:graphic>
          <a:graphicData uri="http://schemas.openxmlformats.org/drawingml/2006/table">
            <a:tbl>
              <a:tblPr firstRow="1" bandRow="1">
                <a:tableStyleId>{5C22544A-7EE6-4342-B048-85BDC9FD1C3A}</a:tableStyleId>
              </a:tblPr>
              <a:tblGrid>
                <a:gridCol w="2036081"/>
                <a:gridCol w="2036081"/>
                <a:gridCol w="2036081"/>
                <a:gridCol w="2036081"/>
              </a:tblGrid>
              <a:tr h="265503">
                <a:tc>
                  <a:txBody>
                    <a:bodyPr/>
                    <a:lstStyle/>
                    <a:p>
                      <a:endParaRPr lang="it-IT" sz="1600" dirty="0">
                        <a:latin typeface="Century Gothic"/>
                        <a:cs typeface="Century Gothic"/>
                      </a:endParaRPr>
                    </a:p>
                  </a:txBody>
                  <a:tcPr>
                    <a:solidFill>
                      <a:srgbClr val="6F63FF"/>
                    </a:solidFill>
                  </a:tcPr>
                </a:tc>
                <a:tc>
                  <a:txBody>
                    <a:bodyPr/>
                    <a:lstStyle/>
                    <a:p>
                      <a:r>
                        <a:rPr lang="it-IT" sz="1600" dirty="0" smtClean="0">
                          <a:latin typeface="Century Gothic"/>
                          <a:cs typeface="Century Gothic"/>
                        </a:rPr>
                        <a:t>0-3 anni</a:t>
                      </a:r>
                      <a:endParaRPr lang="it-IT" sz="1600" dirty="0">
                        <a:latin typeface="Century Gothic"/>
                        <a:cs typeface="Century Gothic"/>
                      </a:endParaRPr>
                    </a:p>
                  </a:txBody>
                  <a:tcPr>
                    <a:solidFill>
                      <a:srgbClr val="6F63FF"/>
                    </a:solidFill>
                  </a:tcPr>
                </a:tc>
                <a:tc>
                  <a:txBody>
                    <a:bodyPr/>
                    <a:lstStyle/>
                    <a:p>
                      <a:r>
                        <a:rPr lang="it-IT" sz="1600" dirty="0" smtClean="0">
                          <a:latin typeface="Century Gothic"/>
                          <a:cs typeface="Century Gothic"/>
                        </a:rPr>
                        <a:t>3-6 anni</a:t>
                      </a:r>
                      <a:endParaRPr lang="it-IT" sz="1600" dirty="0">
                        <a:latin typeface="Century Gothic"/>
                        <a:cs typeface="Century Gothic"/>
                      </a:endParaRPr>
                    </a:p>
                  </a:txBody>
                  <a:tcPr>
                    <a:solidFill>
                      <a:srgbClr val="6F63FF"/>
                    </a:solidFill>
                  </a:tcPr>
                </a:tc>
                <a:tc>
                  <a:txBody>
                    <a:bodyPr/>
                    <a:lstStyle/>
                    <a:p>
                      <a:r>
                        <a:rPr lang="it-IT" sz="1600" dirty="0" smtClean="0">
                          <a:latin typeface="Century Gothic"/>
                          <a:cs typeface="Century Gothic"/>
                        </a:rPr>
                        <a:t>&gt;6 anni</a:t>
                      </a:r>
                      <a:endParaRPr lang="it-IT" sz="1600" dirty="0">
                        <a:latin typeface="Century Gothic"/>
                        <a:cs typeface="Century Gothic"/>
                      </a:endParaRPr>
                    </a:p>
                  </a:txBody>
                  <a:tcPr>
                    <a:solidFill>
                      <a:srgbClr val="6F63FF"/>
                    </a:solidFill>
                  </a:tcPr>
                </a:tc>
              </a:tr>
              <a:tr h="1460269">
                <a:tc>
                  <a:txBody>
                    <a:bodyPr/>
                    <a:lstStyle/>
                    <a:p>
                      <a:r>
                        <a:rPr lang="it-IT" sz="1400" b="1" dirty="0" smtClean="0">
                          <a:latin typeface="Century Gothic"/>
                          <a:cs typeface="Century Gothic"/>
                        </a:rPr>
                        <a:t>Disturbi Neurologici</a:t>
                      </a:r>
                      <a:endParaRPr lang="it-IT" sz="1400" b="1" dirty="0">
                        <a:latin typeface="Century Gothic"/>
                        <a:cs typeface="Century Gothic"/>
                      </a:endParaRPr>
                    </a:p>
                  </a:txBody>
                  <a:tcPr>
                    <a:lnL w="38100" cap="flat" cmpd="sng" algn="ctr">
                      <a:noFill/>
                      <a:prstDash val="solid"/>
                      <a:round/>
                      <a:headEnd type="none" w="med" len="med"/>
                      <a:tailEnd type="none" w="med" len="med"/>
                    </a:lnL>
                    <a:lnB w="38100" cap="flat" cmpd="sng" algn="ctr">
                      <a:solidFill>
                        <a:prstClr val="white"/>
                      </a:solidFill>
                      <a:prstDash val="solid"/>
                      <a:round/>
                      <a:headEnd type="none" w="med" len="med"/>
                      <a:tailEnd type="none" w="med" len="med"/>
                    </a:lnB>
                    <a:solidFill>
                      <a:srgbClr val="F2F2F2"/>
                    </a:solidFill>
                  </a:tcPr>
                </a:tc>
                <a:tc>
                  <a:txBody>
                    <a:bodyPr/>
                    <a:lstStyle/>
                    <a:p>
                      <a:pPr marL="0" indent="0">
                        <a:buFont typeface="Arial"/>
                        <a:buNone/>
                      </a:pPr>
                      <a:r>
                        <a:rPr lang="it-IT" sz="1200" dirty="0" smtClean="0">
                          <a:latin typeface="Century Gothic"/>
                          <a:cs typeface="Century Gothic"/>
                        </a:rPr>
                        <a:t>-Ritardo dello sviluppo psicomotorio</a:t>
                      </a:r>
                    </a:p>
                    <a:p>
                      <a:pPr marL="0" indent="0">
                        <a:buFont typeface="Arial"/>
                        <a:buNone/>
                      </a:pPr>
                      <a:r>
                        <a:rPr lang="it-IT" sz="1200" dirty="0" smtClean="0">
                          <a:latin typeface="Century Gothic"/>
                          <a:cs typeface="Century Gothic"/>
                        </a:rPr>
                        <a:t>-Paralisi cerebrale</a:t>
                      </a:r>
                    </a:p>
                    <a:p>
                      <a:pPr marL="0" indent="0">
                        <a:buFont typeface="Arial"/>
                        <a:buNone/>
                      </a:pPr>
                      <a:r>
                        <a:rPr lang="it-IT" sz="1200" dirty="0" smtClean="0">
                          <a:latin typeface="Century Gothic"/>
                          <a:cs typeface="Century Gothic"/>
                        </a:rPr>
                        <a:t>-Epilessia</a:t>
                      </a:r>
                    </a:p>
                    <a:p>
                      <a:pPr marL="0" indent="0">
                        <a:buFont typeface="Arial"/>
                        <a:buNone/>
                      </a:pPr>
                      <a:r>
                        <a:rPr lang="it-IT" sz="1200" dirty="0" smtClean="0">
                          <a:latin typeface="Century Gothic"/>
                          <a:cs typeface="Century Gothic"/>
                        </a:rPr>
                        <a:t>-Sindromi genetico/metaboliche</a:t>
                      </a:r>
                    </a:p>
                  </a:txBody>
                  <a:tcPr>
                    <a:lnB w="38100" cap="flat" cmpd="sng" algn="ctr">
                      <a:solidFill>
                        <a:prstClr val="white"/>
                      </a:solidFill>
                      <a:prstDash val="solid"/>
                      <a:round/>
                      <a:headEnd type="none" w="med" len="med"/>
                      <a:tailEnd type="none" w="med" len="med"/>
                    </a:lnB>
                    <a:solidFill>
                      <a:srgbClr val="F2F2F2"/>
                    </a:solidFill>
                  </a:tcPr>
                </a:tc>
                <a:tc>
                  <a:txBody>
                    <a:bodyPr/>
                    <a:lstStyle/>
                    <a:p>
                      <a:pPr marL="0" indent="0">
                        <a:buFont typeface="Arial"/>
                        <a:buNone/>
                      </a:pPr>
                      <a:r>
                        <a:rPr lang="it-IT" sz="1200" dirty="0" smtClean="0">
                          <a:latin typeface="Century Gothic"/>
                          <a:cs typeface="Century Gothic"/>
                        </a:rPr>
                        <a:t>-Ritardo dello sviluppo psicomotorio</a:t>
                      </a:r>
                    </a:p>
                    <a:p>
                      <a:pPr marL="0" indent="0">
                        <a:buFont typeface="Arial"/>
                        <a:buNone/>
                      </a:pPr>
                      <a:r>
                        <a:rPr lang="it-IT" sz="1200" dirty="0" smtClean="0">
                          <a:latin typeface="Century Gothic"/>
                          <a:cs typeface="Century Gothic"/>
                        </a:rPr>
                        <a:t>-Paralisi cerebrale</a:t>
                      </a:r>
                    </a:p>
                    <a:p>
                      <a:pPr marL="0" indent="0">
                        <a:buFont typeface="Arial"/>
                        <a:buNone/>
                      </a:pPr>
                      <a:r>
                        <a:rPr lang="it-IT" sz="1200" dirty="0" smtClean="0">
                          <a:latin typeface="Century Gothic"/>
                          <a:cs typeface="Century Gothic"/>
                        </a:rPr>
                        <a:t>-Epilessia</a:t>
                      </a:r>
                    </a:p>
                    <a:p>
                      <a:pPr marL="0" indent="0">
                        <a:buFont typeface="Arial"/>
                        <a:buNone/>
                      </a:pPr>
                      <a:r>
                        <a:rPr lang="it-IT" sz="1200" dirty="0" smtClean="0">
                          <a:latin typeface="Century Gothic"/>
                          <a:cs typeface="Century Gothic"/>
                        </a:rPr>
                        <a:t>-Sindromi genetico/metaboliche</a:t>
                      </a:r>
                    </a:p>
                    <a:p>
                      <a:endParaRPr lang="it-IT" sz="1200" dirty="0">
                        <a:latin typeface="Century Gothic"/>
                        <a:cs typeface="Century Gothic"/>
                      </a:endParaRPr>
                    </a:p>
                  </a:txBody>
                  <a:tcPr>
                    <a:lnB w="38100" cap="flat" cmpd="sng" algn="ctr">
                      <a:solidFill>
                        <a:prstClr val="white"/>
                      </a:solidFill>
                      <a:prstDash val="solid"/>
                      <a:round/>
                      <a:headEnd type="none" w="med" len="med"/>
                      <a:tailEnd type="none" w="med" len="med"/>
                    </a:lnB>
                    <a:solidFill>
                      <a:srgbClr val="F2F2F2"/>
                    </a:solidFill>
                  </a:tcPr>
                </a:tc>
                <a:tc>
                  <a:txBody>
                    <a:bodyPr/>
                    <a:lstStyle/>
                    <a:p>
                      <a:pPr marL="0" indent="0">
                        <a:buFont typeface="Arial"/>
                        <a:buNone/>
                      </a:pPr>
                      <a:r>
                        <a:rPr lang="it-IT" sz="1200" dirty="0" smtClean="0">
                          <a:latin typeface="Century Gothic"/>
                          <a:cs typeface="Century Gothic"/>
                        </a:rPr>
                        <a:t>Paralisi cerebrale</a:t>
                      </a:r>
                    </a:p>
                    <a:p>
                      <a:pPr marL="0" indent="0">
                        <a:buFont typeface="Arial"/>
                        <a:buNone/>
                      </a:pPr>
                      <a:r>
                        <a:rPr lang="it-IT" sz="1200" dirty="0" smtClean="0">
                          <a:latin typeface="Century Gothic"/>
                          <a:cs typeface="Century Gothic"/>
                        </a:rPr>
                        <a:t>Epilessia</a:t>
                      </a:r>
                    </a:p>
                    <a:p>
                      <a:endParaRPr lang="it-IT" sz="1200" dirty="0">
                        <a:latin typeface="Century Gothic"/>
                        <a:cs typeface="Century Gothic"/>
                      </a:endParaRPr>
                    </a:p>
                  </a:txBody>
                  <a:tcPr>
                    <a:lnB w="38100" cap="flat" cmpd="sng" algn="ctr">
                      <a:solidFill>
                        <a:prstClr val="white"/>
                      </a:solidFill>
                      <a:prstDash val="solid"/>
                      <a:round/>
                      <a:headEnd type="none" w="med" len="med"/>
                      <a:tailEnd type="none" w="med" len="med"/>
                    </a:lnB>
                    <a:solidFill>
                      <a:srgbClr val="F2F2F2"/>
                    </a:solidFill>
                  </a:tcPr>
                </a:tc>
              </a:tr>
              <a:tr h="1969150">
                <a:tc>
                  <a:txBody>
                    <a:bodyPr/>
                    <a:lstStyle/>
                    <a:p>
                      <a:r>
                        <a:rPr lang="it-IT" sz="1400" b="1" dirty="0" smtClean="0">
                          <a:latin typeface="Century Gothic"/>
                          <a:cs typeface="Century Gothic"/>
                        </a:rPr>
                        <a:t>Disturbi Neuropsichiatrici</a:t>
                      </a:r>
                      <a:endParaRPr lang="it-IT" sz="1400" b="1" dirty="0">
                        <a:latin typeface="Century Gothic"/>
                        <a:cs typeface="Century Gothic"/>
                      </a:endParaRPr>
                    </a:p>
                  </a:txBody>
                  <a:tcPr>
                    <a:lnL w="38100" cap="flat" cmpd="sng" algn="ctr">
                      <a:solidFill>
                        <a:prstClr val="white"/>
                      </a:solidFill>
                      <a:prstDash val="solid"/>
                      <a:round/>
                      <a:headEnd type="none" w="med" len="med"/>
                      <a:tailEnd type="none" w="med" len="med"/>
                    </a:lnL>
                    <a:lnT w="38100" cap="flat" cmpd="sng" algn="ctr">
                      <a:solidFill>
                        <a:prstClr val="white"/>
                      </a:solidFill>
                      <a:prstDash val="solid"/>
                      <a:round/>
                      <a:headEnd type="none" w="med" len="med"/>
                      <a:tailEnd type="none" w="med" len="med"/>
                    </a:lnT>
                    <a:solidFill>
                      <a:schemeClr val="bg1">
                        <a:lumMod val="95000"/>
                      </a:schemeClr>
                    </a:solidFill>
                  </a:tcPr>
                </a:tc>
                <a:tc>
                  <a:txBody>
                    <a:bodyPr/>
                    <a:lstStyle/>
                    <a:p>
                      <a:pPr marL="0" indent="0">
                        <a:buFont typeface="Arial"/>
                        <a:buNone/>
                      </a:pPr>
                      <a:r>
                        <a:rPr lang="it-IT" sz="1200" dirty="0" smtClean="0">
                          <a:latin typeface="Century Gothic"/>
                          <a:cs typeface="Century Gothic"/>
                        </a:rPr>
                        <a:t>-Disturbi della sfera relazionale</a:t>
                      </a:r>
                    </a:p>
                    <a:p>
                      <a:pPr marL="0" indent="0">
                        <a:buFont typeface="Arial"/>
                        <a:buNone/>
                      </a:pPr>
                      <a:r>
                        <a:rPr lang="it-IT" sz="1200" dirty="0" smtClean="0">
                          <a:latin typeface="Century Gothic"/>
                          <a:cs typeface="Century Gothic"/>
                        </a:rPr>
                        <a:t>-Disturbi della comunicazione</a:t>
                      </a:r>
                    </a:p>
                    <a:p>
                      <a:pPr marL="0" indent="0">
                        <a:buFont typeface="Arial"/>
                        <a:buNone/>
                      </a:pPr>
                      <a:r>
                        <a:rPr lang="it-IT" sz="1200" dirty="0" smtClean="0">
                          <a:latin typeface="Century Gothic"/>
                          <a:cs typeface="Century Gothic"/>
                        </a:rPr>
                        <a:t>-Disturbi dello spettro autistico</a:t>
                      </a:r>
                    </a:p>
                    <a:p>
                      <a:endParaRPr lang="it-IT" sz="1200" dirty="0">
                        <a:latin typeface="Century Gothic"/>
                        <a:cs typeface="Century Gothic"/>
                      </a:endParaRPr>
                    </a:p>
                  </a:txBody>
                  <a:tcPr>
                    <a:lnT w="38100" cap="flat" cmpd="sng" algn="ctr">
                      <a:solidFill>
                        <a:prstClr val="white"/>
                      </a:solidFill>
                      <a:prstDash val="solid"/>
                      <a:round/>
                      <a:headEnd type="none" w="med" len="med"/>
                      <a:tailEnd type="none" w="med" len="med"/>
                    </a:lnT>
                    <a:solidFill>
                      <a:schemeClr val="bg1">
                        <a:lumMod val="95000"/>
                      </a:schemeClr>
                    </a:solidFill>
                  </a:tcPr>
                </a:tc>
                <a:tc>
                  <a:txBody>
                    <a:bodyPr/>
                    <a:lstStyle/>
                    <a:p>
                      <a:pPr marL="0" indent="0">
                        <a:buFont typeface="Arial"/>
                        <a:buNone/>
                      </a:pPr>
                      <a:r>
                        <a:rPr lang="it-IT" sz="1200" dirty="0" smtClean="0">
                          <a:latin typeface="Century Gothic"/>
                          <a:cs typeface="Century Gothic"/>
                        </a:rPr>
                        <a:t>-Disturbi della comunicazione</a:t>
                      </a:r>
                    </a:p>
                    <a:p>
                      <a:pPr marL="0" indent="0">
                        <a:buFont typeface="Arial"/>
                        <a:buNone/>
                      </a:pPr>
                      <a:r>
                        <a:rPr lang="it-IT" sz="1200" dirty="0" smtClean="0">
                          <a:latin typeface="Century Gothic"/>
                          <a:cs typeface="Century Gothic"/>
                        </a:rPr>
                        <a:t>-Disturbi dello spettro autistico</a:t>
                      </a:r>
                    </a:p>
                    <a:p>
                      <a:pPr marL="0" indent="0">
                        <a:buFont typeface="Arial"/>
                        <a:buNone/>
                      </a:pPr>
                      <a:r>
                        <a:rPr lang="it-IT" sz="1200" dirty="0" smtClean="0">
                          <a:latin typeface="Century Gothic"/>
                          <a:cs typeface="Century Gothic"/>
                        </a:rPr>
                        <a:t>-ADHD</a:t>
                      </a:r>
                    </a:p>
                    <a:p>
                      <a:pPr marL="0" indent="0">
                        <a:buFont typeface="Arial"/>
                        <a:buNone/>
                      </a:pPr>
                      <a:r>
                        <a:rPr lang="it-IT" sz="1200" dirty="0" smtClean="0">
                          <a:latin typeface="Century Gothic"/>
                          <a:cs typeface="Century Gothic"/>
                        </a:rPr>
                        <a:t>-Disturbi d’ansia</a:t>
                      </a:r>
                    </a:p>
                    <a:p>
                      <a:pPr marL="0" indent="0">
                        <a:buFont typeface="Arial"/>
                        <a:buNone/>
                      </a:pPr>
                      <a:r>
                        <a:rPr lang="it-IT" sz="1200" dirty="0" smtClean="0">
                          <a:latin typeface="Century Gothic"/>
                          <a:cs typeface="Century Gothic"/>
                        </a:rPr>
                        <a:t>-Disturbo umore</a:t>
                      </a:r>
                    </a:p>
                    <a:p>
                      <a:pPr marL="0" indent="0">
                        <a:buFont typeface="Arial"/>
                        <a:buNone/>
                      </a:pPr>
                      <a:r>
                        <a:rPr lang="it-IT" sz="1200" dirty="0" smtClean="0">
                          <a:latin typeface="Century Gothic"/>
                          <a:cs typeface="Century Gothic"/>
                        </a:rPr>
                        <a:t>-Disturbi evacuazione</a:t>
                      </a:r>
                    </a:p>
                    <a:p>
                      <a:pPr marL="0" indent="0">
                        <a:buFont typeface="Arial"/>
                        <a:buNone/>
                      </a:pPr>
                      <a:r>
                        <a:rPr lang="it-IT" sz="1200" dirty="0" smtClean="0">
                          <a:latin typeface="Century Gothic"/>
                          <a:cs typeface="Century Gothic"/>
                        </a:rPr>
                        <a:t>-Disturbi del ritmo sonno veglia</a:t>
                      </a:r>
                    </a:p>
                    <a:p>
                      <a:endParaRPr lang="it-IT" sz="1200" dirty="0">
                        <a:latin typeface="Century Gothic"/>
                        <a:cs typeface="Century Gothic"/>
                      </a:endParaRPr>
                    </a:p>
                  </a:txBody>
                  <a:tcPr>
                    <a:lnT w="38100" cap="flat" cmpd="sng" algn="ctr">
                      <a:solidFill>
                        <a:prstClr val="white"/>
                      </a:solidFill>
                      <a:prstDash val="solid"/>
                      <a:round/>
                      <a:headEnd type="none" w="med" len="med"/>
                      <a:tailEnd type="none" w="med" len="med"/>
                    </a:lnT>
                    <a:solidFill>
                      <a:schemeClr val="bg1">
                        <a:lumMod val="95000"/>
                      </a:schemeClr>
                    </a:solidFill>
                  </a:tcPr>
                </a:tc>
                <a:tc>
                  <a:txBody>
                    <a:bodyPr/>
                    <a:lstStyle/>
                    <a:p>
                      <a:pPr marL="0" indent="0">
                        <a:buFont typeface="Arial"/>
                        <a:buNone/>
                      </a:pPr>
                      <a:r>
                        <a:rPr lang="it-IT" sz="1200" dirty="0" smtClean="0">
                          <a:latin typeface="Century Gothic"/>
                          <a:cs typeface="Century Gothic"/>
                        </a:rPr>
                        <a:t>-Disturbi della condotta alimentare</a:t>
                      </a:r>
                    </a:p>
                    <a:p>
                      <a:pPr marL="0" indent="0">
                        <a:buFont typeface="Arial"/>
                        <a:buNone/>
                      </a:pPr>
                      <a:r>
                        <a:rPr lang="it-IT" sz="1200" dirty="0" smtClean="0">
                          <a:latin typeface="Century Gothic"/>
                          <a:cs typeface="Century Gothic"/>
                        </a:rPr>
                        <a:t>-Psicosi</a:t>
                      </a:r>
                    </a:p>
                    <a:p>
                      <a:pPr marL="0" indent="0">
                        <a:buFont typeface="Arial"/>
                        <a:buNone/>
                      </a:pPr>
                      <a:r>
                        <a:rPr lang="it-IT" sz="1200" dirty="0" smtClean="0">
                          <a:latin typeface="Century Gothic"/>
                          <a:cs typeface="Century Gothic"/>
                        </a:rPr>
                        <a:t>-Disturbo d’ansia</a:t>
                      </a:r>
                    </a:p>
                    <a:p>
                      <a:pPr marL="0" indent="0">
                        <a:buFont typeface="Arial"/>
                        <a:buNone/>
                      </a:pPr>
                      <a:r>
                        <a:rPr lang="it-IT" sz="1200" dirty="0" smtClean="0">
                          <a:latin typeface="Century Gothic"/>
                          <a:cs typeface="Century Gothic"/>
                        </a:rPr>
                        <a:t>-Disturbo dell’umore</a:t>
                      </a:r>
                    </a:p>
                    <a:p>
                      <a:pPr marL="0" indent="0">
                        <a:buFont typeface="Arial"/>
                        <a:buNone/>
                      </a:pPr>
                      <a:r>
                        <a:rPr lang="it-IT" sz="1200" dirty="0" smtClean="0">
                          <a:latin typeface="Century Gothic"/>
                          <a:cs typeface="Century Gothic"/>
                        </a:rPr>
                        <a:t>-Disturbi da sintomi somatici e disturbi correlati </a:t>
                      </a:r>
                    </a:p>
                    <a:p>
                      <a:endParaRPr lang="it-IT" sz="1200" dirty="0">
                        <a:latin typeface="Century Gothic"/>
                        <a:cs typeface="Century Gothic"/>
                      </a:endParaRPr>
                    </a:p>
                  </a:txBody>
                  <a:tcPr>
                    <a:lnT w="38100" cap="flat" cmpd="sng" algn="ctr">
                      <a:solidFill>
                        <a:prstClr val="white"/>
                      </a:solidFill>
                      <a:prstDash val="solid"/>
                      <a:round/>
                      <a:headEnd type="none" w="med" len="med"/>
                      <a:tailEnd type="none" w="med" len="med"/>
                    </a:lnT>
                    <a:solidFill>
                      <a:schemeClr val="bg1">
                        <a:lumMod val="95000"/>
                      </a:schemeClr>
                    </a:solidFill>
                  </a:tcPr>
                </a:tc>
              </a:tr>
            </a:tbl>
          </a:graphicData>
        </a:graphic>
      </p:graphicFrame>
      <p:sp>
        <p:nvSpPr>
          <p:cNvPr id="11" name="CasellaDiTesto 10"/>
          <p:cNvSpPr txBox="1"/>
          <p:nvPr/>
        </p:nvSpPr>
        <p:spPr>
          <a:xfrm>
            <a:off x="2645121" y="224715"/>
            <a:ext cx="3570208" cy="369332"/>
          </a:xfrm>
          <a:prstGeom prst="rect">
            <a:avLst/>
          </a:prstGeom>
          <a:solidFill>
            <a:schemeClr val="bg1">
              <a:lumMod val="95000"/>
            </a:schemeClr>
          </a:solidFill>
          <a:effectLst>
            <a:outerShdw blurRad="50800" dist="38100" dir="2700000" algn="tl" rotWithShape="0">
              <a:srgbClr val="000000">
                <a:alpha val="43000"/>
              </a:srgbClr>
            </a:outerShdw>
          </a:effectLst>
        </p:spPr>
        <p:txBody>
          <a:bodyPr wrap="none" rtlCol="0">
            <a:spAutoFit/>
          </a:bodyPr>
          <a:lstStyle/>
          <a:p>
            <a:r>
              <a:rPr lang="it-IT" dirty="0" smtClean="0">
                <a:latin typeface="Chalkduster"/>
                <a:cs typeface="Chalkduster"/>
              </a:rPr>
              <a:t>Problemi per fasce di età</a:t>
            </a:r>
            <a:endParaRPr lang="it-IT" dirty="0">
              <a:latin typeface="Chalkduster"/>
              <a:cs typeface="Chalkduster"/>
            </a:endParaRPr>
          </a:p>
        </p:txBody>
      </p:sp>
    </p:spTree>
    <p:extLst>
      <p:ext uri="{BB962C8B-B14F-4D97-AF65-F5344CB8AC3E}">
        <p14:creationId xmlns:p14="http://schemas.microsoft.com/office/powerpoint/2010/main" xmlns="" val="1248080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6271" y="163935"/>
            <a:ext cx="5198859" cy="523220"/>
          </a:xfrm>
          <a:prstGeom prst="rect">
            <a:avLst/>
          </a:prstGeom>
          <a:noFill/>
        </p:spPr>
        <p:txBody>
          <a:bodyPr wrap="none" rtlCol="0">
            <a:spAutoFit/>
          </a:bodyPr>
          <a:lstStyle/>
          <a:p>
            <a:r>
              <a:rPr lang="it-IT" sz="2800" b="1" dirty="0" smtClean="0">
                <a:latin typeface="American Typewriter"/>
                <a:cs typeface="American Typewriter"/>
              </a:rPr>
              <a:t>Le dimensioni del problema</a:t>
            </a:r>
            <a:endParaRPr lang="it-IT" sz="2800" b="1" dirty="0">
              <a:latin typeface="American Typewriter"/>
              <a:cs typeface="American Typewriter"/>
            </a:endParaRPr>
          </a:p>
        </p:txBody>
      </p:sp>
      <p:sp>
        <p:nvSpPr>
          <p:cNvPr id="2" name="CasellaDiTesto 1"/>
          <p:cNvSpPr txBox="1"/>
          <p:nvPr/>
        </p:nvSpPr>
        <p:spPr>
          <a:xfrm>
            <a:off x="109819" y="687155"/>
            <a:ext cx="5610561" cy="4616648"/>
          </a:xfrm>
          <a:prstGeom prst="rect">
            <a:avLst/>
          </a:prstGeom>
          <a:noFill/>
        </p:spPr>
        <p:txBody>
          <a:bodyPr wrap="none" rtlCol="0">
            <a:spAutoFit/>
          </a:bodyPr>
          <a:lstStyle/>
          <a:p>
            <a:r>
              <a:rPr lang="it-IT" sz="1600" b="1" dirty="0" smtClean="0">
                <a:latin typeface="American Typewriter"/>
                <a:cs typeface="American Typewriter"/>
              </a:rPr>
              <a:t>Disabilità intellettiva</a:t>
            </a:r>
          </a:p>
          <a:p>
            <a:r>
              <a:rPr lang="it-IT" sz="1400" dirty="0" smtClean="0">
                <a:latin typeface="American Typewriter"/>
                <a:cs typeface="American Typewriter"/>
              </a:rPr>
              <a:t>Frequenza rilevata 2-5%</a:t>
            </a:r>
          </a:p>
          <a:p>
            <a:endParaRPr lang="it-IT" sz="1000" b="1" dirty="0">
              <a:latin typeface="American Typewriter"/>
              <a:cs typeface="American Typewriter"/>
            </a:endParaRPr>
          </a:p>
          <a:p>
            <a:r>
              <a:rPr lang="it-IT" sz="1600" b="1" dirty="0">
                <a:latin typeface="American Typewriter"/>
                <a:cs typeface="American Typewriter"/>
              </a:rPr>
              <a:t>Disturbi d’ansia</a:t>
            </a:r>
          </a:p>
          <a:p>
            <a:r>
              <a:rPr lang="it-IT" sz="1400" dirty="0">
                <a:latin typeface="American Typewriter"/>
                <a:cs typeface="American Typewriter"/>
              </a:rPr>
              <a:t>Prevalenza 16% nei bambini tra 7 e 11 anni</a:t>
            </a:r>
          </a:p>
          <a:p>
            <a:endParaRPr lang="it-IT" sz="1000" b="1" dirty="0" smtClean="0">
              <a:latin typeface="American Typewriter"/>
              <a:cs typeface="American Typewriter"/>
            </a:endParaRPr>
          </a:p>
          <a:p>
            <a:r>
              <a:rPr lang="it-IT" sz="1600" b="1" dirty="0" smtClean="0">
                <a:latin typeface="American Typewriter"/>
                <a:cs typeface="American Typewriter"/>
              </a:rPr>
              <a:t>Spettro Autistico </a:t>
            </a:r>
          </a:p>
          <a:p>
            <a:r>
              <a:rPr lang="it-IT" sz="1400" dirty="0" smtClean="0">
                <a:latin typeface="American Typewriter"/>
                <a:cs typeface="American Typewriter"/>
              </a:rPr>
              <a:t>Prevalenza 1,47% bambini di età fino agli 8 anni (1 caso su 68)</a:t>
            </a:r>
          </a:p>
          <a:p>
            <a:endParaRPr lang="it-IT" sz="1000" dirty="0" smtClean="0">
              <a:latin typeface="American Typewriter"/>
              <a:cs typeface="American Typewriter"/>
            </a:endParaRPr>
          </a:p>
          <a:p>
            <a:r>
              <a:rPr lang="it-IT" sz="1600" b="1" dirty="0" smtClean="0">
                <a:latin typeface="American Typewriter"/>
                <a:cs typeface="American Typewriter"/>
              </a:rPr>
              <a:t>Disturbi della comunicazione</a:t>
            </a:r>
          </a:p>
          <a:p>
            <a:r>
              <a:rPr lang="it-IT" sz="1400" dirty="0" smtClean="0">
                <a:latin typeface="American Typewriter"/>
                <a:cs typeface="American Typewriter"/>
              </a:rPr>
              <a:t>Incidenza 7% nei bambini età inferiore a 2 anni</a:t>
            </a:r>
          </a:p>
          <a:p>
            <a:r>
              <a:rPr lang="it-IT" sz="1400" dirty="0" smtClean="0">
                <a:latin typeface="American Typewriter"/>
                <a:cs typeface="American Typewriter"/>
              </a:rPr>
              <a:t>Incidenza dal 3% al 6% in età prescolare e 1-2% in età scolare </a:t>
            </a:r>
          </a:p>
          <a:p>
            <a:endParaRPr lang="it-IT" sz="1000" b="1" dirty="0">
              <a:latin typeface="American Typewriter"/>
              <a:cs typeface="American Typewriter"/>
            </a:endParaRPr>
          </a:p>
          <a:p>
            <a:r>
              <a:rPr lang="it-IT" sz="1600" b="1" dirty="0" smtClean="0">
                <a:latin typeface="American Typewriter"/>
                <a:cs typeface="American Typewriter"/>
              </a:rPr>
              <a:t>Disturbo da deficit di attenzione iperattività</a:t>
            </a:r>
          </a:p>
          <a:p>
            <a:r>
              <a:rPr lang="it-IT" sz="1600" dirty="0">
                <a:latin typeface="American Typewriter"/>
                <a:cs typeface="American Typewriter"/>
              </a:rPr>
              <a:t> </a:t>
            </a:r>
            <a:r>
              <a:rPr lang="it-IT" sz="1400" dirty="0" smtClean="0">
                <a:latin typeface="American Typewriter"/>
                <a:cs typeface="American Typewriter"/>
              </a:rPr>
              <a:t>prevalenza dal 3% al 6%</a:t>
            </a:r>
          </a:p>
          <a:p>
            <a:endParaRPr lang="it-IT" sz="1000" dirty="0">
              <a:latin typeface="American Typewriter"/>
              <a:cs typeface="American Typewriter"/>
            </a:endParaRPr>
          </a:p>
          <a:p>
            <a:r>
              <a:rPr lang="it-IT" sz="1600" b="1" dirty="0" smtClean="0">
                <a:latin typeface="American Typewriter"/>
                <a:cs typeface="American Typewriter"/>
              </a:rPr>
              <a:t>Disturbo della condotta alimentare</a:t>
            </a:r>
          </a:p>
          <a:p>
            <a:r>
              <a:rPr lang="it-IT" sz="1400" dirty="0" smtClean="0">
                <a:latin typeface="American Typewriter"/>
                <a:cs typeface="American Typewriter"/>
              </a:rPr>
              <a:t>Disturbi sotto soglia 5%</a:t>
            </a:r>
          </a:p>
          <a:p>
            <a:r>
              <a:rPr lang="it-IT" sz="1400" dirty="0" smtClean="0">
                <a:latin typeface="American Typewriter"/>
                <a:cs typeface="American Typewriter"/>
              </a:rPr>
              <a:t>Anoressia Prevalenza totale 0,2-0,9%</a:t>
            </a:r>
          </a:p>
          <a:p>
            <a:r>
              <a:rPr lang="it-IT" sz="1400" dirty="0" smtClean="0">
                <a:latin typeface="American Typewriter"/>
                <a:cs typeface="American Typewriter"/>
              </a:rPr>
              <a:t>Bulimia prevalenza totale 3-6%</a:t>
            </a:r>
          </a:p>
          <a:p>
            <a:endParaRPr lang="it-IT" sz="2000" dirty="0" smtClean="0">
              <a:latin typeface="American Typewriter"/>
              <a:cs typeface="American Typewriter"/>
            </a:endParaRPr>
          </a:p>
        </p:txBody>
      </p:sp>
      <p:pic>
        <p:nvPicPr>
          <p:cNvPr id="6" name="Immagine 5"/>
          <p:cNvPicPr>
            <a:picLocks noChangeAspect="1"/>
          </p:cNvPicPr>
          <p:nvPr/>
        </p:nvPicPr>
        <p:blipFill rotWithShape="1">
          <a:blip r:embed="rId2" cstate="print"/>
          <a:srcRect l="15106" r="14966"/>
          <a:stretch/>
        </p:blipFill>
        <p:spPr>
          <a:xfrm>
            <a:off x="5824112" y="687155"/>
            <a:ext cx="2683794" cy="3837919"/>
          </a:xfrm>
          <a:prstGeom prst="rect">
            <a:avLst/>
          </a:prstGeom>
        </p:spPr>
      </p:pic>
    </p:spTree>
    <p:extLst>
      <p:ext uri="{BB962C8B-B14F-4D97-AF65-F5344CB8AC3E}">
        <p14:creationId xmlns:p14="http://schemas.microsoft.com/office/powerpoint/2010/main" xmlns="" val="3819524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ttangolo 139"/>
          <p:cNvSpPr/>
          <p:nvPr/>
        </p:nvSpPr>
        <p:spPr>
          <a:xfrm>
            <a:off x="6782351" y="680765"/>
            <a:ext cx="2179073" cy="2154456"/>
          </a:xfrm>
          <a:prstGeom prst="rect">
            <a:avLst/>
          </a:prstGeom>
          <a:noFill/>
          <a:ln>
            <a:solidFill>
              <a:srgbClr val="7F7F7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262383" y="99723"/>
            <a:ext cx="1185964" cy="497066"/>
          </a:xfrm>
          <a:prstGeom prst="ellipse">
            <a:avLst/>
          </a:prstGeom>
          <a:solidFill>
            <a:srgbClr val="CCCFF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900" dirty="0">
              <a:solidFill>
                <a:schemeClr val="tx1"/>
              </a:solidFill>
              <a:latin typeface="Arial"/>
              <a:cs typeface="Arial"/>
            </a:endParaRPr>
          </a:p>
        </p:txBody>
      </p:sp>
      <p:sp>
        <p:nvSpPr>
          <p:cNvPr id="7" name="Diamante 6"/>
          <p:cNvSpPr/>
          <p:nvPr/>
        </p:nvSpPr>
        <p:spPr>
          <a:xfrm>
            <a:off x="320098" y="1807304"/>
            <a:ext cx="1028537" cy="732949"/>
          </a:xfrm>
          <a:prstGeom prst="diamond">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900" b="1" dirty="0">
              <a:latin typeface="Arial"/>
              <a:cs typeface="Arial"/>
            </a:endParaRPr>
          </a:p>
        </p:txBody>
      </p:sp>
      <p:sp>
        <p:nvSpPr>
          <p:cNvPr id="9" name="Rettangolo 8"/>
          <p:cNvSpPr/>
          <p:nvPr/>
        </p:nvSpPr>
        <p:spPr>
          <a:xfrm>
            <a:off x="273537" y="3771672"/>
            <a:ext cx="1143984" cy="447610"/>
          </a:xfrm>
          <a:prstGeom prst="rect">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 name="Rettangolo 10"/>
          <p:cNvSpPr/>
          <p:nvPr/>
        </p:nvSpPr>
        <p:spPr>
          <a:xfrm>
            <a:off x="1600968" y="2468720"/>
            <a:ext cx="1143984" cy="400110"/>
          </a:xfrm>
          <a:prstGeom prst="rect">
            <a:avLst/>
          </a:prstGeom>
          <a:solidFill>
            <a:srgbClr val="FFFFFF"/>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Rettangolo 11"/>
          <p:cNvSpPr/>
          <p:nvPr/>
        </p:nvSpPr>
        <p:spPr>
          <a:xfrm>
            <a:off x="272864" y="927986"/>
            <a:ext cx="1143984" cy="608822"/>
          </a:xfrm>
          <a:prstGeom prst="rect">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rgbClr val="000000"/>
                </a:solidFill>
                <a:latin typeface="Arial"/>
                <a:cs typeface="Arial"/>
              </a:rPr>
              <a:t>Valutazione del </a:t>
            </a:r>
            <a:r>
              <a:rPr lang="it-IT" sz="900" dirty="0" err="1" smtClean="0">
                <a:solidFill>
                  <a:srgbClr val="000000"/>
                </a:solidFill>
                <a:latin typeface="Arial"/>
                <a:cs typeface="Arial"/>
              </a:rPr>
              <a:t>neurosviluppo</a:t>
            </a:r>
            <a:r>
              <a:rPr lang="it-IT" sz="900" dirty="0" smtClean="0">
                <a:solidFill>
                  <a:srgbClr val="000000"/>
                </a:solidFill>
                <a:latin typeface="Arial"/>
                <a:cs typeface="Arial"/>
              </a:rPr>
              <a:t>/ visita di routine generale </a:t>
            </a:r>
            <a:endParaRPr lang="it-IT" sz="900" dirty="0">
              <a:solidFill>
                <a:srgbClr val="000000"/>
              </a:solidFill>
              <a:latin typeface="Arial"/>
              <a:cs typeface="Arial"/>
            </a:endParaRPr>
          </a:p>
        </p:txBody>
      </p:sp>
      <p:sp>
        <p:nvSpPr>
          <p:cNvPr id="15" name="Diamante 14"/>
          <p:cNvSpPr/>
          <p:nvPr/>
        </p:nvSpPr>
        <p:spPr>
          <a:xfrm>
            <a:off x="3122381" y="2206850"/>
            <a:ext cx="1238880" cy="869409"/>
          </a:xfrm>
          <a:prstGeom prst="diamond">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3217019" y="1127548"/>
            <a:ext cx="1143984" cy="568911"/>
          </a:xfrm>
          <a:prstGeom prst="rect">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3422009" y="183697"/>
            <a:ext cx="718707" cy="635065"/>
          </a:xfrm>
          <a:prstGeom prst="ellipse">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Rettangolo 17"/>
          <p:cNvSpPr/>
          <p:nvPr/>
        </p:nvSpPr>
        <p:spPr>
          <a:xfrm>
            <a:off x="4892324" y="1623904"/>
            <a:ext cx="1379471" cy="1211317"/>
          </a:xfrm>
          <a:prstGeom prst="rect">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18"/>
          <p:cNvSpPr/>
          <p:nvPr/>
        </p:nvSpPr>
        <p:spPr>
          <a:xfrm>
            <a:off x="4970600" y="3119822"/>
            <a:ext cx="1301195" cy="678364"/>
          </a:xfrm>
          <a:prstGeom prst="rect">
            <a:avLst/>
          </a:prstGeom>
          <a:solidFill>
            <a:srgbClr val="D4FFCB"/>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Diamante 19"/>
          <p:cNvSpPr/>
          <p:nvPr/>
        </p:nvSpPr>
        <p:spPr>
          <a:xfrm>
            <a:off x="4866521" y="4050115"/>
            <a:ext cx="1442881" cy="1093385"/>
          </a:xfrm>
          <a:prstGeom prst="diamond">
            <a:avLst/>
          </a:prstGeom>
          <a:solidFill>
            <a:srgbClr val="D4FFCB"/>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CasellaDiTesto 24"/>
          <p:cNvSpPr txBox="1"/>
          <p:nvPr/>
        </p:nvSpPr>
        <p:spPr>
          <a:xfrm>
            <a:off x="372573" y="1990693"/>
            <a:ext cx="928829" cy="369332"/>
          </a:xfrm>
          <a:prstGeom prst="rect">
            <a:avLst/>
          </a:prstGeom>
          <a:noFill/>
        </p:spPr>
        <p:txBody>
          <a:bodyPr wrap="square" rtlCol="0">
            <a:spAutoFit/>
          </a:bodyPr>
          <a:lstStyle/>
          <a:p>
            <a:pPr algn="ctr"/>
            <a:r>
              <a:rPr lang="it-IT" sz="900" dirty="0" smtClean="0">
                <a:solidFill>
                  <a:srgbClr val="000000"/>
                </a:solidFill>
                <a:latin typeface="Arial"/>
                <a:cs typeface="Arial"/>
              </a:rPr>
              <a:t>Bambino a rischio?</a:t>
            </a:r>
            <a:endParaRPr lang="it-IT" sz="900" dirty="0">
              <a:solidFill>
                <a:srgbClr val="000000"/>
              </a:solidFill>
              <a:latin typeface="Arial"/>
              <a:cs typeface="Arial"/>
            </a:endParaRPr>
          </a:p>
        </p:txBody>
      </p:sp>
      <p:sp>
        <p:nvSpPr>
          <p:cNvPr id="26" name="Diamante 25"/>
          <p:cNvSpPr/>
          <p:nvPr/>
        </p:nvSpPr>
        <p:spPr>
          <a:xfrm>
            <a:off x="325339" y="2799805"/>
            <a:ext cx="1028538" cy="784154"/>
          </a:xfrm>
          <a:prstGeom prst="diamond">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900" b="1" dirty="0">
              <a:latin typeface="Arial"/>
              <a:cs typeface="Arial"/>
            </a:endParaRPr>
          </a:p>
        </p:txBody>
      </p:sp>
      <p:sp>
        <p:nvSpPr>
          <p:cNvPr id="27" name="CasellaDiTesto 26"/>
          <p:cNvSpPr txBox="1"/>
          <p:nvPr/>
        </p:nvSpPr>
        <p:spPr>
          <a:xfrm>
            <a:off x="404058" y="2951306"/>
            <a:ext cx="928829" cy="507831"/>
          </a:xfrm>
          <a:prstGeom prst="rect">
            <a:avLst/>
          </a:prstGeom>
          <a:noFill/>
        </p:spPr>
        <p:txBody>
          <a:bodyPr wrap="square" rtlCol="0">
            <a:spAutoFit/>
          </a:bodyPr>
          <a:lstStyle/>
          <a:p>
            <a:pPr algn="ctr"/>
            <a:r>
              <a:rPr lang="it-IT" sz="900" dirty="0" smtClean="0">
                <a:solidFill>
                  <a:srgbClr val="000000"/>
                </a:solidFill>
                <a:latin typeface="Arial"/>
                <a:cs typeface="Arial"/>
              </a:rPr>
              <a:t>Bilancio  9°-18°-30° mese?</a:t>
            </a:r>
            <a:endParaRPr lang="it-IT" sz="900" dirty="0">
              <a:solidFill>
                <a:srgbClr val="000000"/>
              </a:solidFill>
              <a:latin typeface="Arial"/>
              <a:cs typeface="Arial"/>
            </a:endParaRPr>
          </a:p>
        </p:txBody>
      </p:sp>
      <p:sp>
        <p:nvSpPr>
          <p:cNvPr id="28" name="CasellaDiTesto 27"/>
          <p:cNvSpPr txBox="1"/>
          <p:nvPr/>
        </p:nvSpPr>
        <p:spPr>
          <a:xfrm>
            <a:off x="1600968" y="2468720"/>
            <a:ext cx="1170832" cy="400110"/>
          </a:xfrm>
          <a:prstGeom prst="rect">
            <a:avLst/>
          </a:prstGeom>
          <a:solidFill>
            <a:srgbClr val="CCCFF1"/>
          </a:solidFill>
        </p:spPr>
        <p:txBody>
          <a:bodyPr wrap="square" rtlCol="0">
            <a:spAutoFit/>
          </a:bodyPr>
          <a:lstStyle/>
          <a:p>
            <a:pPr algn="ctr"/>
            <a:r>
              <a:rPr lang="it-IT" sz="1000" dirty="0" smtClean="0"/>
              <a:t>Somministra</a:t>
            </a:r>
          </a:p>
          <a:p>
            <a:pPr algn="ctr"/>
            <a:r>
              <a:rPr lang="it-IT" sz="1000" dirty="0" smtClean="0"/>
              <a:t>Test d screening</a:t>
            </a:r>
          </a:p>
        </p:txBody>
      </p:sp>
      <p:sp>
        <p:nvSpPr>
          <p:cNvPr id="29" name="CasellaDiTesto 28"/>
          <p:cNvSpPr txBox="1"/>
          <p:nvPr/>
        </p:nvSpPr>
        <p:spPr>
          <a:xfrm>
            <a:off x="5022421" y="4207906"/>
            <a:ext cx="1159725" cy="646331"/>
          </a:xfrm>
          <a:prstGeom prst="rect">
            <a:avLst/>
          </a:prstGeom>
          <a:noFill/>
        </p:spPr>
        <p:txBody>
          <a:bodyPr wrap="square" rtlCol="0">
            <a:spAutoFit/>
          </a:bodyPr>
          <a:lstStyle/>
          <a:p>
            <a:pPr algn="ctr"/>
            <a:r>
              <a:rPr lang="it-IT" sz="900" dirty="0" smtClean="0">
                <a:solidFill>
                  <a:srgbClr val="000000"/>
                </a:solidFill>
                <a:latin typeface="Arial"/>
                <a:cs typeface="Arial"/>
              </a:rPr>
              <a:t>Identificazione </a:t>
            </a:r>
          </a:p>
          <a:p>
            <a:pPr algn="ctr"/>
            <a:r>
              <a:rPr lang="it-IT" sz="900" dirty="0" smtClean="0">
                <a:solidFill>
                  <a:srgbClr val="000000"/>
                </a:solidFill>
                <a:latin typeface="Arial"/>
                <a:cs typeface="Arial"/>
              </a:rPr>
              <a:t>di disturbo neuropsichiatrico e/o neurologico?</a:t>
            </a:r>
            <a:endParaRPr lang="it-IT" sz="900" dirty="0">
              <a:solidFill>
                <a:srgbClr val="000000"/>
              </a:solidFill>
              <a:latin typeface="Arial"/>
              <a:cs typeface="Arial"/>
            </a:endParaRPr>
          </a:p>
        </p:txBody>
      </p:sp>
      <p:sp>
        <p:nvSpPr>
          <p:cNvPr id="30" name="CasellaDiTesto 29"/>
          <p:cNvSpPr txBox="1"/>
          <p:nvPr/>
        </p:nvSpPr>
        <p:spPr>
          <a:xfrm>
            <a:off x="4892324" y="1644059"/>
            <a:ext cx="1379471" cy="646331"/>
          </a:xfrm>
          <a:prstGeom prst="rect">
            <a:avLst/>
          </a:prstGeom>
          <a:noFill/>
        </p:spPr>
        <p:txBody>
          <a:bodyPr wrap="square" rtlCol="0">
            <a:spAutoFit/>
          </a:bodyPr>
          <a:lstStyle/>
          <a:p>
            <a:pPr algn="ctr"/>
            <a:r>
              <a:rPr lang="it-IT" sz="900" dirty="0" smtClean="0">
                <a:solidFill>
                  <a:srgbClr val="000000"/>
                </a:solidFill>
                <a:latin typeface="Arial"/>
                <a:cs typeface="Arial"/>
              </a:rPr>
              <a:t>Richiesta di consulenza</a:t>
            </a:r>
          </a:p>
          <a:p>
            <a:pPr algn="ctr"/>
            <a:r>
              <a:rPr lang="it-IT" sz="900" dirty="0" smtClean="0">
                <a:solidFill>
                  <a:srgbClr val="000000"/>
                </a:solidFill>
                <a:latin typeface="Arial"/>
                <a:cs typeface="Arial"/>
              </a:rPr>
              <a:t>Neuropsichiatrica </a:t>
            </a:r>
          </a:p>
          <a:p>
            <a:pPr algn="ctr"/>
            <a:r>
              <a:rPr lang="it-IT" sz="900" dirty="0" smtClean="0">
                <a:solidFill>
                  <a:srgbClr val="000000"/>
                </a:solidFill>
                <a:latin typeface="Arial"/>
                <a:cs typeface="Arial"/>
              </a:rPr>
              <a:t>e/o </a:t>
            </a:r>
          </a:p>
          <a:p>
            <a:pPr algn="ctr"/>
            <a:r>
              <a:rPr lang="it-IT" sz="900" dirty="0">
                <a:solidFill>
                  <a:srgbClr val="000000"/>
                </a:solidFill>
                <a:latin typeface="Arial"/>
                <a:cs typeface="Arial"/>
              </a:rPr>
              <a:t>N</a:t>
            </a:r>
            <a:r>
              <a:rPr lang="it-IT" sz="900" dirty="0" smtClean="0">
                <a:solidFill>
                  <a:srgbClr val="000000"/>
                </a:solidFill>
                <a:latin typeface="Arial"/>
                <a:cs typeface="Arial"/>
              </a:rPr>
              <a:t>eurologica</a:t>
            </a:r>
            <a:endParaRPr lang="it-IT" sz="900" dirty="0">
              <a:solidFill>
                <a:srgbClr val="000000"/>
              </a:solidFill>
              <a:latin typeface="Arial"/>
              <a:cs typeface="Arial"/>
            </a:endParaRPr>
          </a:p>
        </p:txBody>
      </p:sp>
      <p:sp>
        <p:nvSpPr>
          <p:cNvPr id="31" name="CasellaDiTesto 30"/>
          <p:cNvSpPr txBox="1"/>
          <p:nvPr/>
        </p:nvSpPr>
        <p:spPr>
          <a:xfrm>
            <a:off x="4892324" y="2314836"/>
            <a:ext cx="1379471" cy="507831"/>
          </a:xfrm>
          <a:prstGeom prst="rect">
            <a:avLst/>
          </a:prstGeom>
          <a:noFill/>
        </p:spPr>
        <p:txBody>
          <a:bodyPr wrap="square" rtlCol="0">
            <a:spAutoFit/>
          </a:bodyPr>
          <a:lstStyle/>
          <a:p>
            <a:pPr algn="ctr"/>
            <a:r>
              <a:rPr lang="it-IT" sz="900" dirty="0" smtClean="0">
                <a:solidFill>
                  <a:srgbClr val="000000"/>
                </a:solidFill>
                <a:latin typeface="Arial"/>
                <a:cs typeface="Arial"/>
              </a:rPr>
              <a:t>Richiesta di </a:t>
            </a:r>
          </a:p>
          <a:p>
            <a:pPr algn="ctr"/>
            <a:r>
              <a:rPr lang="it-IT" sz="900" dirty="0" smtClean="0">
                <a:solidFill>
                  <a:srgbClr val="000000"/>
                </a:solidFill>
                <a:latin typeface="Arial"/>
                <a:cs typeface="Arial"/>
              </a:rPr>
              <a:t>Indagini di approfondimento</a:t>
            </a:r>
            <a:endParaRPr lang="it-IT" sz="900" dirty="0">
              <a:solidFill>
                <a:srgbClr val="000000"/>
              </a:solidFill>
              <a:latin typeface="Arial"/>
              <a:cs typeface="Arial"/>
            </a:endParaRPr>
          </a:p>
        </p:txBody>
      </p:sp>
      <p:sp>
        <p:nvSpPr>
          <p:cNvPr id="32" name="CasellaDiTesto 31"/>
          <p:cNvSpPr txBox="1"/>
          <p:nvPr/>
        </p:nvSpPr>
        <p:spPr>
          <a:xfrm>
            <a:off x="4980441" y="3135838"/>
            <a:ext cx="1301196" cy="646331"/>
          </a:xfrm>
          <a:prstGeom prst="rect">
            <a:avLst/>
          </a:prstGeom>
          <a:solidFill>
            <a:srgbClr val="D4FFCB"/>
          </a:solidFill>
          <a:ln>
            <a:solidFill>
              <a:schemeClr val="tx1">
                <a:lumMod val="50000"/>
                <a:lumOff val="50000"/>
              </a:schemeClr>
            </a:solidFill>
          </a:ln>
        </p:spPr>
        <p:txBody>
          <a:bodyPr wrap="square" rtlCol="0">
            <a:spAutoFit/>
          </a:bodyPr>
          <a:lstStyle/>
          <a:p>
            <a:pPr algn="ctr"/>
            <a:r>
              <a:rPr lang="it-IT" sz="900" dirty="0">
                <a:solidFill>
                  <a:srgbClr val="000000"/>
                </a:solidFill>
                <a:latin typeface="Arial"/>
                <a:cs typeface="Arial"/>
              </a:rPr>
              <a:t>C</a:t>
            </a:r>
            <a:r>
              <a:rPr lang="it-IT" sz="900" dirty="0" smtClean="0">
                <a:solidFill>
                  <a:srgbClr val="000000"/>
                </a:solidFill>
                <a:latin typeface="Arial"/>
                <a:cs typeface="Arial"/>
              </a:rPr>
              <a:t>onsulenza</a:t>
            </a:r>
          </a:p>
          <a:p>
            <a:pPr algn="ctr"/>
            <a:r>
              <a:rPr lang="it-IT" sz="900" dirty="0" smtClean="0">
                <a:solidFill>
                  <a:srgbClr val="000000"/>
                </a:solidFill>
                <a:latin typeface="Arial"/>
                <a:cs typeface="Arial"/>
              </a:rPr>
              <a:t>Neuropsichiatrica </a:t>
            </a:r>
          </a:p>
          <a:p>
            <a:pPr algn="ctr"/>
            <a:r>
              <a:rPr lang="it-IT" sz="900" dirty="0" smtClean="0">
                <a:solidFill>
                  <a:srgbClr val="000000"/>
                </a:solidFill>
                <a:latin typeface="Arial"/>
                <a:cs typeface="Arial"/>
              </a:rPr>
              <a:t>e/o </a:t>
            </a:r>
          </a:p>
          <a:p>
            <a:pPr algn="ctr"/>
            <a:r>
              <a:rPr lang="it-IT" sz="900" dirty="0">
                <a:solidFill>
                  <a:srgbClr val="000000"/>
                </a:solidFill>
                <a:latin typeface="Arial"/>
                <a:cs typeface="Arial"/>
              </a:rPr>
              <a:t>N</a:t>
            </a:r>
            <a:r>
              <a:rPr lang="it-IT" sz="900" dirty="0" smtClean="0">
                <a:solidFill>
                  <a:srgbClr val="000000"/>
                </a:solidFill>
                <a:latin typeface="Arial"/>
                <a:cs typeface="Arial"/>
              </a:rPr>
              <a:t>eurologica</a:t>
            </a:r>
            <a:endParaRPr lang="it-IT" sz="900" dirty="0">
              <a:solidFill>
                <a:srgbClr val="000000"/>
              </a:solidFill>
              <a:latin typeface="Arial"/>
              <a:cs typeface="Arial"/>
            </a:endParaRPr>
          </a:p>
        </p:txBody>
      </p:sp>
      <p:sp>
        <p:nvSpPr>
          <p:cNvPr id="33" name="CasellaDiTesto 32"/>
          <p:cNvSpPr txBox="1"/>
          <p:nvPr/>
        </p:nvSpPr>
        <p:spPr>
          <a:xfrm>
            <a:off x="3222267" y="1154862"/>
            <a:ext cx="1143984" cy="507831"/>
          </a:xfrm>
          <a:prstGeom prst="rect">
            <a:avLst/>
          </a:prstGeom>
          <a:noFill/>
        </p:spPr>
        <p:txBody>
          <a:bodyPr wrap="square" rtlCol="0">
            <a:spAutoFit/>
          </a:bodyPr>
          <a:lstStyle/>
          <a:p>
            <a:pPr algn="ctr"/>
            <a:r>
              <a:rPr lang="it-IT" sz="900" dirty="0" smtClean="0">
                <a:solidFill>
                  <a:srgbClr val="000000"/>
                </a:solidFill>
                <a:latin typeface="Arial"/>
                <a:cs typeface="Arial"/>
              </a:rPr>
              <a:t>Programmare</a:t>
            </a:r>
            <a:r>
              <a:rPr lang="it-IT" sz="900" dirty="0">
                <a:solidFill>
                  <a:srgbClr val="000000"/>
                </a:solidFill>
                <a:latin typeface="Arial"/>
                <a:cs typeface="Arial"/>
              </a:rPr>
              <a:t> </a:t>
            </a:r>
            <a:r>
              <a:rPr lang="it-IT" sz="900" dirty="0" smtClean="0">
                <a:solidFill>
                  <a:srgbClr val="000000"/>
                </a:solidFill>
                <a:latin typeface="Arial"/>
                <a:cs typeface="Arial"/>
              </a:rPr>
              <a:t>una visita di controllo </a:t>
            </a:r>
          </a:p>
          <a:p>
            <a:pPr algn="ctr"/>
            <a:r>
              <a:rPr lang="it-IT" sz="900" dirty="0" smtClean="0">
                <a:solidFill>
                  <a:srgbClr val="000000"/>
                </a:solidFill>
                <a:latin typeface="Arial"/>
                <a:cs typeface="Arial"/>
              </a:rPr>
              <a:t>breve termine</a:t>
            </a:r>
          </a:p>
        </p:txBody>
      </p:sp>
      <p:sp>
        <p:nvSpPr>
          <p:cNvPr id="34" name="CasellaDiTesto 33"/>
          <p:cNvSpPr txBox="1"/>
          <p:nvPr/>
        </p:nvSpPr>
        <p:spPr>
          <a:xfrm>
            <a:off x="3359039" y="311433"/>
            <a:ext cx="829126" cy="369332"/>
          </a:xfrm>
          <a:prstGeom prst="rect">
            <a:avLst/>
          </a:prstGeom>
          <a:noFill/>
        </p:spPr>
        <p:txBody>
          <a:bodyPr wrap="square" rtlCol="0">
            <a:spAutoFit/>
          </a:bodyPr>
          <a:lstStyle/>
          <a:p>
            <a:pPr algn="ctr"/>
            <a:r>
              <a:rPr lang="it-IT" sz="900" dirty="0" smtClean="0">
                <a:solidFill>
                  <a:srgbClr val="000000"/>
                </a:solidFill>
                <a:latin typeface="Arial"/>
                <a:cs typeface="Arial"/>
              </a:rPr>
              <a:t>Valutazione </a:t>
            </a:r>
          </a:p>
          <a:p>
            <a:pPr algn="ctr"/>
            <a:r>
              <a:rPr lang="it-IT" sz="900" dirty="0" smtClean="0">
                <a:solidFill>
                  <a:srgbClr val="000000"/>
                </a:solidFill>
                <a:latin typeface="Arial"/>
                <a:cs typeface="Arial"/>
              </a:rPr>
              <a:t>completa</a:t>
            </a:r>
            <a:endParaRPr lang="it-IT" sz="900" dirty="0">
              <a:solidFill>
                <a:srgbClr val="000000"/>
              </a:solidFill>
              <a:latin typeface="Arial"/>
              <a:cs typeface="Arial"/>
            </a:endParaRPr>
          </a:p>
        </p:txBody>
      </p:sp>
      <p:sp>
        <p:nvSpPr>
          <p:cNvPr id="35" name="Ovale 34"/>
          <p:cNvSpPr/>
          <p:nvPr/>
        </p:nvSpPr>
        <p:spPr>
          <a:xfrm>
            <a:off x="3378496" y="3457037"/>
            <a:ext cx="718707" cy="635065"/>
          </a:xfrm>
          <a:prstGeom prst="ellipse">
            <a:avLst/>
          </a:prstGeom>
          <a:solidFill>
            <a:srgbClr val="D4FFCB"/>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6" name="CasellaDiTesto 35"/>
          <p:cNvSpPr txBox="1"/>
          <p:nvPr/>
        </p:nvSpPr>
        <p:spPr>
          <a:xfrm>
            <a:off x="3323287" y="3589248"/>
            <a:ext cx="829126" cy="369332"/>
          </a:xfrm>
          <a:prstGeom prst="rect">
            <a:avLst/>
          </a:prstGeom>
          <a:noFill/>
        </p:spPr>
        <p:txBody>
          <a:bodyPr wrap="square" rtlCol="0">
            <a:spAutoFit/>
          </a:bodyPr>
          <a:lstStyle/>
          <a:p>
            <a:pPr algn="ctr"/>
            <a:r>
              <a:rPr lang="it-IT" sz="900" dirty="0" smtClean="0">
                <a:solidFill>
                  <a:srgbClr val="000000"/>
                </a:solidFill>
                <a:latin typeface="Arial"/>
                <a:cs typeface="Arial"/>
              </a:rPr>
              <a:t>Valutazione </a:t>
            </a:r>
          </a:p>
          <a:p>
            <a:pPr algn="ctr"/>
            <a:r>
              <a:rPr lang="it-IT" sz="900" dirty="0" smtClean="0">
                <a:solidFill>
                  <a:srgbClr val="000000"/>
                </a:solidFill>
                <a:latin typeface="Arial"/>
                <a:cs typeface="Arial"/>
              </a:rPr>
              <a:t>completa</a:t>
            </a:r>
            <a:endParaRPr lang="it-IT" sz="900" dirty="0">
              <a:solidFill>
                <a:srgbClr val="000000"/>
              </a:solidFill>
              <a:latin typeface="Arial"/>
              <a:cs typeface="Arial"/>
            </a:endParaRPr>
          </a:p>
        </p:txBody>
      </p:sp>
      <p:sp>
        <p:nvSpPr>
          <p:cNvPr id="37" name="Ovale 36"/>
          <p:cNvSpPr/>
          <p:nvPr/>
        </p:nvSpPr>
        <p:spPr>
          <a:xfrm>
            <a:off x="469772" y="4414327"/>
            <a:ext cx="718707" cy="635065"/>
          </a:xfrm>
          <a:prstGeom prst="ellipse">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8" name="CasellaDiTesto 37"/>
          <p:cNvSpPr txBox="1"/>
          <p:nvPr/>
        </p:nvSpPr>
        <p:spPr>
          <a:xfrm>
            <a:off x="430293" y="4532129"/>
            <a:ext cx="829126" cy="369332"/>
          </a:xfrm>
          <a:prstGeom prst="rect">
            <a:avLst/>
          </a:prstGeom>
          <a:noFill/>
        </p:spPr>
        <p:txBody>
          <a:bodyPr wrap="square" rtlCol="0">
            <a:spAutoFit/>
          </a:bodyPr>
          <a:lstStyle/>
          <a:p>
            <a:pPr algn="ctr"/>
            <a:r>
              <a:rPr lang="it-IT" sz="900" dirty="0" smtClean="0">
                <a:solidFill>
                  <a:srgbClr val="000000"/>
                </a:solidFill>
                <a:latin typeface="Arial"/>
                <a:cs typeface="Arial"/>
              </a:rPr>
              <a:t>Valutazione </a:t>
            </a:r>
          </a:p>
          <a:p>
            <a:pPr algn="ctr"/>
            <a:r>
              <a:rPr lang="it-IT" sz="900" dirty="0" smtClean="0">
                <a:solidFill>
                  <a:srgbClr val="000000"/>
                </a:solidFill>
                <a:latin typeface="Arial"/>
                <a:cs typeface="Arial"/>
              </a:rPr>
              <a:t>completa</a:t>
            </a:r>
            <a:endParaRPr lang="it-IT" sz="900" dirty="0">
              <a:solidFill>
                <a:srgbClr val="000000"/>
              </a:solidFill>
              <a:latin typeface="Arial"/>
              <a:cs typeface="Arial"/>
            </a:endParaRPr>
          </a:p>
        </p:txBody>
      </p:sp>
      <p:sp>
        <p:nvSpPr>
          <p:cNvPr id="39" name="Ovale 38"/>
          <p:cNvSpPr/>
          <p:nvPr/>
        </p:nvSpPr>
        <p:spPr>
          <a:xfrm>
            <a:off x="7105732" y="3313703"/>
            <a:ext cx="718707" cy="635065"/>
          </a:xfrm>
          <a:prstGeom prst="ellipse">
            <a:avLst/>
          </a:prstGeom>
          <a:solidFill>
            <a:srgbClr val="D4FFCB"/>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0" name="CasellaDiTesto 39"/>
          <p:cNvSpPr txBox="1"/>
          <p:nvPr/>
        </p:nvSpPr>
        <p:spPr>
          <a:xfrm>
            <a:off x="7042762" y="3441439"/>
            <a:ext cx="829126" cy="369332"/>
          </a:xfrm>
          <a:prstGeom prst="rect">
            <a:avLst/>
          </a:prstGeom>
          <a:noFill/>
        </p:spPr>
        <p:txBody>
          <a:bodyPr wrap="square" rtlCol="0">
            <a:spAutoFit/>
          </a:bodyPr>
          <a:lstStyle/>
          <a:p>
            <a:pPr algn="ctr"/>
            <a:r>
              <a:rPr lang="it-IT" sz="900" dirty="0" smtClean="0">
                <a:solidFill>
                  <a:srgbClr val="000000"/>
                </a:solidFill>
                <a:latin typeface="Arial"/>
                <a:cs typeface="Arial"/>
              </a:rPr>
              <a:t>Valutazione </a:t>
            </a:r>
          </a:p>
          <a:p>
            <a:pPr algn="ctr"/>
            <a:r>
              <a:rPr lang="it-IT" sz="900" dirty="0" smtClean="0">
                <a:solidFill>
                  <a:srgbClr val="000000"/>
                </a:solidFill>
                <a:latin typeface="Arial"/>
                <a:cs typeface="Arial"/>
              </a:rPr>
              <a:t>completa</a:t>
            </a:r>
            <a:endParaRPr lang="it-IT" sz="900" dirty="0">
              <a:solidFill>
                <a:srgbClr val="000000"/>
              </a:solidFill>
              <a:latin typeface="Arial"/>
              <a:cs typeface="Arial"/>
            </a:endParaRPr>
          </a:p>
        </p:txBody>
      </p:sp>
      <p:sp>
        <p:nvSpPr>
          <p:cNvPr id="41" name="Rettangolo 40"/>
          <p:cNvSpPr/>
          <p:nvPr/>
        </p:nvSpPr>
        <p:spPr>
          <a:xfrm>
            <a:off x="3176353" y="4332321"/>
            <a:ext cx="1143984" cy="568911"/>
          </a:xfrm>
          <a:prstGeom prst="rect">
            <a:avLst/>
          </a:prstGeom>
          <a:solidFill>
            <a:srgbClr val="D4FFCB"/>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CasellaDiTesto 41"/>
          <p:cNvSpPr txBox="1"/>
          <p:nvPr/>
        </p:nvSpPr>
        <p:spPr>
          <a:xfrm>
            <a:off x="3193905" y="4356025"/>
            <a:ext cx="1151355" cy="507831"/>
          </a:xfrm>
          <a:prstGeom prst="rect">
            <a:avLst/>
          </a:prstGeom>
          <a:noFill/>
        </p:spPr>
        <p:txBody>
          <a:bodyPr wrap="square" rtlCol="0">
            <a:spAutoFit/>
          </a:bodyPr>
          <a:lstStyle/>
          <a:p>
            <a:pPr algn="ctr"/>
            <a:r>
              <a:rPr lang="it-IT" sz="900" dirty="0" smtClean="0">
                <a:solidFill>
                  <a:srgbClr val="000000"/>
                </a:solidFill>
                <a:latin typeface="Arial"/>
                <a:cs typeface="Arial"/>
              </a:rPr>
              <a:t>Programmare</a:t>
            </a:r>
            <a:r>
              <a:rPr lang="it-IT" sz="900" dirty="0">
                <a:solidFill>
                  <a:srgbClr val="000000"/>
                </a:solidFill>
                <a:latin typeface="Arial"/>
                <a:cs typeface="Arial"/>
              </a:rPr>
              <a:t> </a:t>
            </a:r>
            <a:r>
              <a:rPr lang="it-IT" sz="900" dirty="0" smtClean="0">
                <a:solidFill>
                  <a:srgbClr val="000000"/>
                </a:solidFill>
                <a:latin typeface="Arial"/>
                <a:cs typeface="Arial"/>
              </a:rPr>
              <a:t>una visita di controllo </a:t>
            </a:r>
          </a:p>
          <a:p>
            <a:pPr algn="ctr"/>
            <a:r>
              <a:rPr lang="it-IT" sz="900" dirty="0" smtClean="0">
                <a:solidFill>
                  <a:srgbClr val="000000"/>
                </a:solidFill>
                <a:latin typeface="Arial"/>
                <a:cs typeface="Arial"/>
              </a:rPr>
              <a:t>breve termine</a:t>
            </a:r>
          </a:p>
        </p:txBody>
      </p:sp>
      <p:sp>
        <p:nvSpPr>
          <p:cNvPr id="43" name="Rettangolo 42"/>
          <p:cNvSpPr/>
          <p:nvPr/>
        </p:nvSpPr>
        <p:spPr>
          <a:xfrm>
            <a:off x="6892115" y="4229778"/>
            <a:ext cx="1143984" cy="708923"/>
          </a:xfrm>
          <a:prstGeom prst="rect">
            <a:avLst/>
          </a:prstGeom>
          <a:solidFill>
            <a:srgbClr val="D4FFCB"/>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CasellaDiTesto 43"/>
          <p:cNvSpPr txBox="1"/>
          <p:nvPr/>
        </p:nvSpPr>
        <p:spPr>
          <a:xfrm>
            <a:off x="6892115" y="4271376"/>
            <a:ext cx="1143984" cy="646331"/>
          </a:xfrm>
          <a:prstGeom prst="rect">
            <a:avLst/>
          </a:prstGeom>
          <a:noFill/>
        </p:spPr>
        <p:txBody>
          <a:bodyPr wrap="square" rtlCol="0">
            <a:spAutoFit/>
          </a:bodyPr>
          <a:lstStyle/>
          <a:p>
            <a:pPr algn="ctr"/>
            <a:r>
              <a:rPr lang="it-IT" sz="900" dirty="0" smtClean="0">
                <a:solidFill>
                  <a:srgbClr val="000000"/>
                </a:solidFill>
                <a:latin typeface="Arial"/>
                <a:cs typeface="Arial"/>
              </a:rPr>
              <a:t>Inizia programma </a:t>
            </a:r>
          </a:p>
          <a:p>
            <a:pPr algn="ctr"/>
            <a:r>
              <a:rPr lang="it-IT" sz="900" dirty="0" smtClean="0">
                <a:solidFill>
                  <a:srgbClr val="000000"/>
                </a:solidFill>
                <a:latin typeface="Arial"/>
                <a:cs typeface="Arial"/>
              </a:rPr>
              <a:t>Diagnostico/terapeutico/abilitativo</a:t>
            </a:r>
          </a:p>
        </p:txBody>
      </p:sp>
      <p:sp>
        <p:nvSpPr>
          <p:cNvPr id="45" name="Rettangolo 44"/>
          <p:cNvSpPr/>
          <p:nvPr/>
        </p:nvSpPr>
        <p:spPr>
          <a:xfrm>
            <a:off x="273537" y="179905"/>
            <a:ext cx="1169566" cy="369332"/>
          </a:xfrm>
          <a:prstGeom prst="rect">
            <a:avLst/>
          </a:prstGeom>
        </p:spPr>
        <p:txBody>
          <a:bodyPr wrap="square">
            <a:spAutoFit/>
          </a:bodyPr>
          <a:lstStyle/>
          <a:p>
            <a:pPr algn="ctr"/>
            <a:r>
              <a:rPr lang="it-IT" sz="900" dirty="0">
                <a:latin typeface="Arial"/>
                <a:cs typeface="Arial"/>
              </a:rPr>
              <a:t>Bilancio </a:t>
            </a:r>
            <a:r>
              <a:rPr lang="it-IT" sz="900" dirty="0" smtClean="0">
                <a:latin typeface="Arial"/>
                <a:cs typeface="Arial"/>
              </a:rPr>
              <a:t>di </a:t>
            </a:r>
            <a:r>
              <a:rPr lang="it-IT" sz="900" dirty="0">
                <a:latin typeface="Arial"/>
                <a:cs typeface="Arial"/>
              </a:rPr>
              <a:t>salute/</a:t>
            </a:r>
          </a:p>
          <a:p>
            <a:pPr algn="ctr"/>
            <a:r>
              <a:rPr lang="it-IT" sz="900" dirty="0">
                <a:latin typeface="Arial"/>
                <a:cs typeface="Arial"/>
              </a:rPr>
              <a:t>Visita routine</a:t>
            </a:r>
          </a:p>
        </p:txBody>
      </p:sp>
      <p:sp>
        <p:nvSpPr>
          <p:cNvPr id="47" name="CasellaDiTesto 46"/>
          <p:cNvSpPr txBox="1"/>
          <p:nvPr/>
        </p:nvSpPr>
        <p:spPr>
          <a:xfrm>
            <a:off x="243912" y="3810771"/>
            <a:ext cx="1143984" cy="369332"/>
          </a:xfrm>
          <a:prstGeom prst="rect">
            <a:avLst/>
          </a:prstGeom>
          <a:noFill/>
        </p:spPr>
        <p:txBody>
          <a:bodyPr wrap="square" rtlCol="0">
            <a:spAutoFit/>
          </a:bodyPr>
          <a:lstStyle/>
          <a:p>
            <a:pPr algn="ctr"/>
            <a:r>
              <a:rPr lang="it-IT" sz="900" dirty="0" smtClean="0">
                <a:solidFill>
                  <a:srgbClr val="000000"/>
                </a:solidFill>
                <a:latin typeface="Arial"/>
                <a:cs typeface="Arial"/>
              </a:rPr>
              <a:t>Programmare</a:t>
            </a:r>
            <a:r>
              <a:rPr lang="it-IT" sz="900" dirty="0">
                <a:solidFill>
                  <a:srgbClr val="000000"/>
                </a:solidFill>
                <a:latin typeface="Arial"/>
                <a:cs typeface="Arial"/>
              </a:rPr>
              <a:t> </a:t>
            </a:r>
            <a:r>
              <a:rPr lang="it-IT" sz="900" dirty="0" smtClean="0">
                <a:solidFill>
                  <a:srgbClr val="000000"/>
                </a:solidFill>
                <a:latin typeface="Arial"/>
                <a:cs typeface="Arial"/>
              </a:rPr>
              <a:t>una visita di controllo </a:t>
            </a:r>
          </a:p>
        </p:txBody>
      </p:sp>
      <p:sp>
        <p:nvSpPr>
          <p:cNvPr id="48" name="CasellaDiTesto 47"/>
          <p:cNvSpPr txBox="1"/>
          <p:nvPr/>
        </p:nvSpPr>
        <p:spPr>
          <a:xfrm>
            <a:off x="3304952" y="2300012"/>
            <a:ext cx="928829" cy="646331"/>
          </a:xfrm>
          <a:prstGeom prst="rect">
            <a:avLst/>
          </a:prstGeom>
          <a:noFill/>
        </p:spPr>
        <p:txBody>
          <a:bodyPr wrap="square" rtlCol="0">
            <a:spAutoFit/>
          </a:bodyPr>
          <a:lstStyle/>
          <a:p>
            <a:pPr algn="ctr"/>
            <a:r>
              <a:rPr lang="it-IT" sz="900" dirty="0" smtClean="0">
                <a:solidFill>
                  <a:srgbClr val="000000"/>
                </a:solidFill>
                <a:latin typeface="Arial"/>
                <a:cs typeface="Arial"/>
              </a:rPr>
              <a:t>Test di screening positivo o sospetto?</a:t>
            </a:r>
            <a:endParaRPr lang="it-IT" sz="900" dirty="0">
              <a:solidFill>
                <a:srgbClr val="000000"/>
              </a:solidFill>
              <a:latin typeface="Arial"/>
              <a:cs typeface="Arial"/>
            </a:endParaRPr>
          </a:p>
        </p:txBody>
      </p:sp>
      <p:cxnSp>
        <p:nvCxnSpPr>
          <p:cNvPr id="49" name="Connettore 2 48"/>
          <p:cNvCxnSpPr/>
          <p:nvPr/>
        </p:nvCxnSpPr>
        <p:spPr>
          <a:xfrm flipH="1">
            <a:off x="845309" y="596789"/>
            <a:ext cx="453" cy="331197"/>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57" name="Connettore 2 56"/>
          <p:cNvCxnSpPr/>
          <p:nvPr/>
        </p:nvCxnSpPr>
        <p:spPr>
          <a:xfrm flipH="1">
            <a:off x="839608" y="1560083"/>
            <a:ext cx="5249" cy="245390"/>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58" name="Connettore 2 57"/>
          <p:cNvCxnSpPr>
            <a:stCxn id="7" idx="2"/>
            <a:endCxn id="26" idx="0"/>
          </p:cNvCxnSpPr>
          <p:nvPr/>
        </p:nvCxnSpPr>
        <p:spPr>
          <a:xfrm>
            <a:off x="834367" y="2540253"/>
            <a:ext cx="5241" cy="259552"/>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62" name="Connettore 2 61"/>
          <p:cNvCxnSpPr/>
          <p:nvPr/>
        </p:nvCxnSpPr>
        <p:spPr>
          <a:xfrm>
            <a:off x="829126" y="4215985"/>
            <a:ext cx="5241" cy="238558"/>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63" name="Connettore 2 62"/>
          <p:cNvCxnSpPr/>
          <p:nvPr/>
        </p:nvCxnSpPr>
        <p:spPr>
          <a:xfrm>
            <a:off x="834797" y="3574118"/>
            <a:ext cx="5241" cy="238558"/>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64" name="CasellaDiTesto 63"/>
          <p:cNvSpPr txBox="1"/>
          <p:nvPr/>
        </p:nvSpPr>
        <p:spPr>
          <a:xfrm>
            <a:off x="243912" y="3451007"/>
            <a:ext cx="355862" cy="246221"/>
          </a:xfrm>
          <a:prstGeom prst="rect">
            <a:avLst/>
          </a:prstGeom>
          <a:noFill/>
        </p:spPr>
        <p:txBody>
          <a:bodyPr wrap="none" rtlCol="0">
            <a:spAutoFit/>
          </a:bodyPr>
          <a:lstStyle/>
          <a:p>
            <a:r>
              <a:rPr lang="it-IT" sz="1000" b="1" dirty="0" smtClean="0"/>
              <a:t>NO</a:t>
            </a:r>
            <a:endParaRPr lang="it-IT" sz="1000" b="1" dirty="0"/>
          </a:p>
        </p:txBody>
      </p:sp>
      <p:sp>
        <p:nvSpPr>
          <p:cNvPr id="65" name="CasellaDiTesto 64"/>
          <p:cNvSpPr txBox="1"/>
          <p:nvPr/>
        </p:nvSpPr>
        <p:spPr>
          <a:xfrm>
            <a:off x="333319" y="2557391"/>
            <a:ext cx="355862" cy="246221"/>
          </a:xfrm>
          <a:prstGeom prst="rect">
            <a:avLst/>
          </a:prstGeom>
          <a:noFill/>
        </p:spPr>
        <p:txBody>
          <a:bodyPr wrap="none" rtlCol="0">
            <a:spAutoFit/>
          </a:bodyPr>
          <a:lstStyle/>
          <a:p>
            <a:r>
              <a:rPr lang="it-IT" sz="1000" b="1" dirty="0" smtClean="0"/>
              <a:t>NO</a:t>
            </a:r>
            <a:endParaRPr lang="it-IT" sz="1000" b="1" dirty="0"/>
          </a:p>
        </p:txBody>
      </p:sp>
      <p:cxnSp>
        <p:nvCxnSpPr>
          <p:cNvPr id="67" name="Connettore 2 66"/>
          <p:cNvCxnSpPr/>
          <p:nvPr/>
        </p:nvCxnSpPr>
        <p:spPr>
          <a:xfrm flipV="1">
            <a:off x="3757526" y="1696459"/>
            <a:ext cx="0" cy="510391"/>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71" name="Connettore 2 70"/>
          <p:cNvCxnSpPr/>
          <p:nvPr/>
        </p:nvCxnSpPr>
        <p:spPr>
          <a:xfrm>
            <a:off x="5573646" y="2822667"/>
            <a:ext cx="0" cy="313171"/>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74" name="Connettore 2 73"/>
          <p:cNvCxnSpPr>
            <a:stCxn id="19" idx="2"/>
          </p:cNvCxnSpPr>
          <p:nvPr/>
        </p:nvCxnSpPr>
        <p:spPr>
          <a:xfrm>
            <a:off x="5621198" y="3798186"/>
            <a:ext cx="0" cy="307167"/>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81" name="Connettore 2 80"/>
          <p:cNvCxnSpPr/>
          <p:nvPr/>
        </p:nvCxnSpPr>
        <p:spPr>
          <a:xfrm>
            <a:off x="1362990" y="2206850"/>
            <a:ext cx="237978" cy="261870"/>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83" name="Connettore 2 82"/>
          <p:cNvCxnSpPr/>
          <p:nvPr/>
        </p:nvCxnSpPr>
        <p:spPr>
          <a:xfrm flipV="1">
            <a:off x="1362990" y="2908700"/>
            <a:ext cx="237978" cy="280123"/>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85" name="CasellaDiTesto 84"/>
          <p:cNvSpPr txBox="1"/>
          <p:nvPr/>
        </p:nvSpPr>
        <p:spPr>
          <a:xfrm>
            <a:off x="1461233" y="2083739"/>
            <a:ext cx="279469" cy="246221"/>
          </a:xfrm>
          <a:prstGeom prst="rect">
            <a:avLst/>
          </a:prstGeom>
          <a:noFill/>
        </p:spPr>
        <p:txBody>
          <a:bodyPr wrap="none" rtlCol="0">
            <a:spAutoFit/>
          </a:bodyPr>
          <a:lstStyle/>
          <a:p>
            <a:r>
              <a:rPr lang="it-IT" sz="1000" b="1" dirty="0" smtClean="0"/>
              <a:t>SI</a:t>
            </a:r>
            <a:endParaRPr lang="it-IT" sz="1000" b="1" dirty="0"/>
          </a:p>
        </p:txBody>
      </p:sp>
      <p:sp>
        <p:nvSpPr>
          <p:cNvPr id="86" name="CasellaDiTesto 85"/>
          <p:cNvSpPr txBox="1"/>
          <p:nvPr/>
        </p:nvSpPr>
        <p:spPr>
          <a:xfrm>
            <a:off x="1461233" y="3065712"/>
            <a:ext cx="279469" cy="246221"/>
          </a:xfrm>
          <a:prstGeom prst="rect">
            <a:avLst/>
          </a:prstGeom>
          <a:noFill/>
        </p:spPr>
        <p:txBody>
          <a:bodyPr wrap="none" rtlCol="0">
            <a:spAutoFit/>
          </a:bodyPr>
          <a:lstStyle/>
          <a:p>
            <a:r>
              <a:rPr lang="it-IT" sz="1000" b="1" dirty="0" smtClean="0"/>
              <a:t>SI</a:t>
            </a:r>
            <a:endParaRPr lang="it-IT" sz="1000" b="1" dirty="0"/>
          </a:p>
        </p:txBody>
      </p:sp>
      <p:cxnSp>
        <p:nvCxnSpPr>
          <p:cNvPr id="88" name="Connettore 2 87"/>
          <p:cNvCxnSpPr>
            <a:endCxn id="15" idx="1"/>
          </p:cNvCxnSpPr>
          <p:nvPr/>
        </p:nvCxnSpPr>
        <p:spPr>
          <a:xfrm>
            <a:off x="2744952" y="2641555"/>
            <a:ext cx="377429" cy="0"/>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93" name="Connettore 2 92"/>
          <p:cNvCxnSpPr/>
          <p:nvPr/>
        </p:nvCxnSpPr>
        <p:spPr>
          <a:xfrm>
            <a:off x="4366251" y="2653821"/>
            <a:ext cx="526073" cy="0"/>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5" name="CasellaDiTesto 94"/>
          <p:cNvSpPr txBox="1"/>
          <p:nvPr/>
        </p:nvSpPr>
        <p:spPr>
          <a:xfrm>
            <a:off x="4366251" y="2359249"/>
            <a:ext cx="279469" cy="246221"/>
          </a:xfrm>
          <a:prstGeom prst="rect">
            <a:avLst/>
          </a:prstGeom>
          <a:noFill/>
        </p:spPr>
        <p:txBody>
          <a:bodyPr wrap="none" rtlCol="0">
            <a:spAutoFit/>
          </a:bodyPr>
          <a:lstStyle/>
          <a:p>
            <a:r>
              <a:rPr lang="it-IT" sz="1000" b="1" dirty="0" smtClean="0"/>
              <a:t>SI</a:t>
            </a:r>
            <a:endParaRPr lang="it-IT" sz="1000" b="1" dirty="0"/>
          </a:p>
        </p:txBody>
      </p:sp>
      <p:cxnSp>
        <p:nvCxnSpPr>
          <p:cNvPr id="96" name="Connettore 2 95"/>
          <p:cNvCxnSpPr>
            <a:stCxn id="20" idx="3"/>
            <a:endCxn id="44" idx="1"/>
          </p:cNvCxnSpPr>
          <p:nvPr/>
        </p:nvCxnSpPr>
        <p:spPr>
          <a:xfrm flipV="1">
            <a:off x="6309402" y="4594542"/>
            <a:ext cx="582713" cy="2266"/>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9" name="CasellaDiTesto 98"/>
          <p:cNvSpPr txBox="1"/>
          <p:nvPr/>
        </p:nvSpPr>
        <p:spPr>
          <a:xfrm>
            <a:off x="6428790" y="4271376"/>
            <a:ext cx="279469" cy="246221"/>
          </a:xfrm>
          <a:prstGeom prst="rect">
            <a:avLst/>
          </a:prstGeom>
          <a:noFill/>
        </p:spPr>
        <p:txBody>
          <a:bodyPr wrap="none" rtlCol="0">
            <a:spAutoFit/>
          </a:bodyPr>
          <a:lstStyle/>
          <a:p>
            <a:r>
              <a:rPr lang="it-IT" sz="1000" b="1" dirty="0" smtClean="0"/>
              <a:t>SI</a:t>
            </a:r>
            <a:endParaRPr lang="it-IT" sz="1000" b="1" dirty="0"/>
          </a:p>
        </p:txBody>
      </p:sp>
      <p:cxnSp>
        <p:nvCxnSpPr>
          <p:cNvPr id="100" name="Connettore 2 99"/>
          <p:cNvCxnSpPr>
            <a:stCxn id="20" idx="1"/>
          </p:cNvCxnSpPr>
          <p:nvPr/>
        </p:nvCxnSpPr>
        <p:spPr>
          <a:xfrm flipH="1">
            <a:off x="4310063" y="4596808"/>
            <a:ext cx="556458" cy="0"/>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10" name="Connettore 2 109"/>
          <p:cNvCxnSpPr/>
          <p:nvPr/>
        </p:nvCxnSpPr>
        <p:spPr>
          <a:xfrm flipV="1">
            <a:off x="3736580" y="4081605"/>
            <a:ext cx="1270" cy="248488"/>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Connettore 2 112"/>
          <p:cNvCxnSpPr/>
          <p:nvPr/>
        </p:nvCxnSpPr>
        <p:spPr>
          <a:xfrm flipV="1">
            <a:off x="7467866" y="3960092"/>
            <a:ext cx="1270" cy="248488"/>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pic>
        <p:nvPicPr>
          <p:cNvPr id="114" name="Immagine 113"/>
          <p:cNvPicPr>
            <a:picLocks noChangeAspect="1"/>
          </p:cNvPicPr>
          <p:nvPr/>
        </p:nvPicPr>
        <p:blipFill>
          <a:blip r:embed="rId3" cstate="print"/>
          <a:stretch>
            <a:fillRect/>
          </a:stretch>
        </p:blipFill>
        <p:spPr>
          <a:xfrm>
            <a:off x="7042762" y="99723"/>
            <a:ext cx="1745493" cy="508927"/>
          </a:xfrm>
          <a:prstGeom prst="rect">
            <a:avLst/>
          </a:prstGeom>
        </p:spPr>
      </p:pic>
      <p:cxnSp>
        <p:nvCxnSpPr>
          <p:cNvPr id="128" name="Connettore 2 127"/>
          <p:cNvCxnSpPr/>
          <p:nvPr/>
        </p:nvCxnSpPr>
        <p:spPr>
          <a:xfrm flipV="1">
            <a:off x="3758012" y="818762"/>
            <a:ext cx="7443" cy="317710"/>
          </a:xfrm>
          <a:prstGeom prst="straightConnector1">
            <a:avLst/>
          </a:prstGeom>
          <a:ln w="34925" cap="flat" cmpd="sng">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131" name="CasellaDiTesto 130"/>
          <p:cNvSpPr txBox="1"/>
          <p:nvPr/>
        </p:nvSpPr>
        <p:spPr>
          <a:xfrm>
            <a:off x="3789011" y="1867582"/>
            <a:ext cx="355862" cy="246221"/>
          </a:xfrm>
          <a:prstGeom prst="rect">
            <a:avLst/>
          </a:prstGeom>
          <a:noFill/>
        </p:spPr>
        <p:txBody>
          <a:bodyPr wrap="none" rtlCol="0">
            <a:spAutoFit/>
          </a:bodyPr>
          <a:lstStyle/>
          <a:p>
            <a:r>
              <a:rPr lang="it-IT" sz="1000" b="1" dirty="0" smtClean="0"/>
              <a:t>NO</a:t>
            </a:r>
            <a:endParaRPr lang="it-IT" sz="1000" b="1" dirty="0"/>
          </a:p>
        </p:txBody>
      </p:sp>
      <p:sp>
        <p:nvSpPr>
          <p:cNvPr id="132" name="Ovale 131"/>
          <p:cNvSpPr/>
          <p:nvPr/>
        </p:nvSpPr>
        <p:spPr>
          <a:xfrm>
            <a:off x="7325695" y="818761"/>
            <a:ext cx="666681" cy="329749"/>
          </a:xfrm>
          <a:prstGeom prst="ellipse">
            <a:avLst/>
          </a:prstGeom>
          <a:solidFill>
            <a:srgbClr val="CCCFF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900" dirty="0">
              <a:solidFill>
                <a:schemeClr val="tx1"/>
              </a:solidFill>
              <a:latin typeface="Arial"/>
              <a:cs typeface="Arial"/>
            </a:endParaRPr>
          </a:p>
        </p:txBody>
      </p:sp>
      <p:sp>
        <p:nvSpPr>
          <p:cNvPr id="133" name="Rettangolo 132"/>
          <p:cNvSpPr/>
          <p:nvPr/>
        </p:nvSpPr>
        <p:spPr>
          <a:xfrm>
            <a:off x="7325695" y="1263142"/>
            <a:ext cx="643082" cy="296941"/>
          </a:xfrm>
          <a:prstGeom prst="rect">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34" name="Diamante 133"/>
          <p:cNvSpPr/>
          <p:nvPr/>
        </p:nvSpPr>
        <p:spPr>
          <a:xfrm>
            <a:off x="7325695" y="1653910"/>
            <a:ext cx="578184" cy="486232"/>
          </a:xfrm>
          <a:prstGeom prst="diamond">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900" b="1" dirty="0">
              <a:latin typeface="Arial"/>
              <a:cs typeface="Arial"/>
            </a:endParaRPr>
          </a:p>
        </p:txBody>
      </p:sp>
      <p:sp>
        <p:nvSpPr>
          <p:cNvPr id="135" name="Ovale 134"/>
          <p:cNvSpPr/>
          <p:nvPr/>
        </p:nvSpPr>
        <p:spPr>
          <a:xfrm>
            <a:off x="7439892" y="2258071"/>
            <a:ext cx="404016" cy="421297"/>
          </a:xfrm>
          <a:prstGeom prst="ellipse">
            <a:avLst/>
          </a:prstGeom>
          <a:solidFill>
            <a:srgbClr val="CCCFF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36" name="CasellaDiTesto 135"/>
          <p:cNvSpPr txBox="1"/>
          <p:nvPr/>
        </p:nvSpPr>
        <p:spPr>
          <a:xfrm>
            <a:off x="8094787" y="820342"/>
            <a:ext cx="443088" cy="246221"/>
          </a:xfrm>
          <a:prstGeom prst="rect">
            <a:avLst/>
          </a:prstGeom>
          <a:noFill/>
        </p:spPr>
        <p:txBody>
          <a:bodyPr wrap="none" rtlCol="0">
            <a:spAutoFit/>
          </a:bodyPr>
          <a:lstStyle/>
          <a:p>
            <a:r>
              <a:rPr lang="it-IT" sz="1000" b="1" dirty="0" smtClean="0"/>
              <a:t>Start</a:t>
            </a:r>
            <a:endParaRPr lang="it-IT" sz="1000" b="1" dirty="0"/>
          </a:p>
        </p:txBody>
      </p:sp>
      <p:sp>
        <p:nvSpPr>
          <p:cNvPr id="137" name="CasellaDiTesto 136"/>
          <p:cNvSpPr txBox="1"/>
          <p:nvPr/>
        </p:nvSpPr>
        <p:spPr>
          <a:xfrm>
            <a:off x="8023861" y="1796807"/>
            <a:ext cx="700194" cy="246221"/>
          </a:xfrm>
          <a:prstGeom prst="rect">
            <a:avLst/>
          </a:prstGeom>
          <a:noFill/>
        </p:spPr>
        <p:txBody>
          <a:bodyPr wrap="none" rtlCol="0">
            <a:spAutoFit/>
          </a:bodyPr>
          <a:lstStyle/>
          <a:p>
            <a:r>
              <a:rPr lang="it-IT" sz="1000" b="1" dirty="0"/>
              <a:t>D</a:t>
            </a:r>
            <a:r>
              <a:rPr lang="it-IT" sz="1000" b="1" dirty="0" smtClean="0"/>
              <a:t>ecisione</a:t>
            </a:r>
            <a:endParaRPr lang="it-IT" sz="1000" b="1" dirty="0"/>
          </a:p>
        </p:txBody>
      </p:sp>
      <p:sp>
        <p:nvSpPr>
          <p:cNvPr id="138" name="CasellaDiTesto 137"/>
          <p:cNvSpPr txBox="1"/>
          <p:nvPr/>
        </p:nvSpPr>
        <p:spPr>
          <a:xfrm>
            <a:off x="8090277" y="1223794"/>
            <a:ext cx="759856" cy="400110"/>
          </a:xfrm>
          <a:prstGeom prst="rect">
            <a:avLst/>
          </a:prstGeom>
          <a:noFill/>
        </p:spPr>
        <p:txBody>
          <a:bodyPr wrap="none" rtlCol="0">
            <a:spAutoFit/>
          </a:bodyPr>
          <a:lstStyle/>
          <a:p>
            <a:r>
              <a:rPr lang="it-IT" sz="1000" b="1" dirty="0" smtClean="0"/>
              <a:t>Azione-</a:t>
            </a:r>
          </a:p>
          <a:p>
            <a:r>
              <a:rPr lang="it-IT" sz="1000" b="1" dirty="0" smtClean="0"/>
              <a:t>intervento</a:t>
            </a:r>
            <a:endParaRPr lang="it-IT" sz="1000" b="1" dirty="0"/>
          </a:p>
        </p:txBody>
      </p:sp>
      <p:sp>
        <p:nvSpPr>
          <p:cNvPr id="139" name="CasellaDiTesto 138"/>
          <p:cNvSpPr txBox="1"/>
          <p:nvPr/>
        </p:nvSpPr>
        <p:spPr>
          <a:xfrm>
            <a:off x="8094787" y="2359249"/>
            <a:ext cx="428322" cy="246221"/>
          </a:xfrm>
          <a:prstGeom prst="rect">
            <a:avLst/>
          </a:prstGeom>
          <a:noFill/>
        </p:spPr>
        <p:txBody>
          <a:bodyPr wrap="none" rtlCol="0">
            <a:spAutoFit/>
          </a:bodyPr>
          <a:lstStyle/>
          <a:p>
            <a:r>
              <a:rPr lang="it-IT" sz="1000" b="1" dirty="0" smtClean="0"/>
              <a:t>Stop</a:t>
            </a:r>
            <a:endParaRPr lang="it-IT" sz="1000" b="1" dirty="0"/>
          </a:p>
        </p:txBody>
      </p:sp>
      <p:sp>
        <p:nvSpPr>
          <p:cNvPr id="70" name="CasellaDiTesto 69"/>
          <p:cNvSpPr txBox="1"/>
          <p:nvPr/>
        </p:nvSpPr>
        <p:spPr>
          <a:xfrm>
            <a:off x="4510659" y="4265449"/>
            <a:ext cx="355862" cy="246221"/>
          </a:xfrm>
          <a:prstGeom prst="rect">
            <a:avLst/>
          </a:prstGeom>
          <a:noFill/>
        </p:spPr>
        <p:txBody>
          <a:bodyPr wrap="none" rtlCol="0">
            <a:spAutoFit/>
          </a:bodyPr>
          <a:lstStyle/>
          <a:p>
            <a:r>
              <a:rPr lang="it-IT" sz="1000" b="1" dirty="0" smtClean="0"/>
              <a:t>NO</a:t>
            </a:r>
            <a:endParaRPr lang="it-IT" sz="1000" b="1" dirty="0"/>
          </a:p>
        </p:txBody>
      </p:sp>
    </p:spTree>
    <p:extLst>
      <p:ext uri="{BB962C8B-B14F-4D97-AF65-F5344CB8AC3E}">
        <p14:creationId xmlns:p14="http://schemas.microsoft.com/office/powerpoint/2010/main" xmlns="" val="4044191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8324" y="293914"/>
            <a:ext cx="1560864" cy="400110"/>
          </a:xfrm>
          <a:prstGeom prst="rect">
            <a:avLst/>
          </a:prstGeom>
          <a:noFill/>
        </p:spPr>
        <p:txBody>
          <a:bodyPr wrap="none" rtlCol="0">
            <a:spAutoFit/>
          </a:bodyPr>
          <a:lstStyle/>
          <a:p>
            <a:r>
              <a:rPr lang="it-IT" sz="2000" dirty="0" smtClean="0">
                <a:solidFill>
                  <a:srgbClr val="FF6600"/>
                </a:solidFill>
                <a:latin typeface="Chalkduster"/>
                <a:cs typeface="Chalkduster"/>
              </a:rPr>
              <a:t>Tommaso</a:t>
            </a:r>
            <a:endParaRPr lang="it-IT" sz="2000" dirty="0">
              <a:solidFill>
                <a:srgbClr val="FF6600"/>
              </a:solidFill>
              <a:latin typeface="Chalkduster"/>
              <a:cs typeface="Chalkduster"/>
            </a:endParaRPr>
          </a:p>
        </p:txBody>
      </p:sp>
      <p:sp>
        <p:nvSpPr>
          <p:cNvPr id="5" name="CasellaDiTesto 4"/>
          <p:cNvSpPr txBox="1"/>
          <p:nvPr/>
        </p:nvSpPr>
        <p:spPr>
          <a:xfrm>
            <a:off x="388324" y="781052"/>
            <a:ext cx="7946406" cy="2800767"/>
          </a:xfrm>
          <a:prstGeom prst="rect">
            <a:avLst/>
          </a:prstGeom>
          <a:noFill/>
        </p:spPr>
        <p:txBody>
          <a:bodyPr wrap="none" rtlCol="0">
            <a:spAutoFit/>
          </a:bodyPr>
          <a:lstStyle/>
          <a:p>
            <a:r>
              <a:rPr lang="it-IT" sz="1600" dirty="0" smtClean="0">
                <a:latin typeface="American Typewriter"/>
                <a:cs typeface="American Typewriter"/>
              </a:rPr>
              <a:t>28 mesi, </a:t>
            </a:r>
          </a:p>
          <a:p>
            <a:r>
              <a:rPr lang="it-IT" sz="1600" dirty="0" smtClean="0">
                <a:latin typeface="American Typewriter"/>
                <a:cs typeface="American Typewriter"/>
              </a:rPr>
              <a:t>Controllo clinico periodico per pregresso ipotiroidismo congenito in </a:t>
            </a:r>
            <a:r>
              <a:rPr lang="it-IT" sz="1600" dirty="0" err="1" smtClean="0">
                <a:latin typeface="American Typewriter"/>
                <a:cs typeface="American Typewriter"/>
              </a:rPr>
              <a:t>tx</a:t>
            </a:r>
            <a:r>
              <a:rPr lang="it-IT" sz="1600" dirty="0" smtClean="0">
                <a:latin typeface="American Typewriter"/>
                <a:cs typeface="American Typewriter"/>
              </a:rPr>
              <a:t> dal 10°gg di vita</a:t>
            </a:r>
          </a:p>
          <a:p>
            <a:r>
              <a:rPr lang="it-IT" sz="1600" b="1" dirty="0" smtClean="0">
                <a:latin typeface="American Typewriter"/>
                <a:cs typeface="American Typewriter"/>
              </a:rPr>
              <a:t>Esame obiettivo </a:t>
            </a:r>
            <a:r>
              <a:rPr lang="it-IT" sz="1600" dirty="0" smtClean="0">
                <a:latin typeface="American Typewriter"/>
                <a:cs typeface="American Typewriter"/>
              </a:rPr>
              <a:t>nella norma</a:t>
            </a:r>
          </a:p>
          <a:p>
            <a:endParaRPr lang="it-IT" sz="1600" dirty="0" smtClean="0">
              <a:latin typeface="American Typewriter"/>
              <a:cs typeface="American Typewriter"/>
            </a:endParaRPr>
          </a:p>
          <a:p>
            <a:r>
              <a:rPr lang="it-IT" sz="1600" b="1" dirty="0" smtClean="0">
                <a:latin typeface="American Typewriter"/>
                <a:cs typeface="American Typewriter"/>
              </a:rPr>
              <a:t>Valutazione sviluppo psicomotorio</a:t>
            </a:r>
            <a:r>
              <a:rPr lang="it-IT" sz="1600" dirty="0" smtClean="0">
                <a:latin typeface="American Typewriter"/>
                <a:cs typeface="American Typewriter"/>
              </a:rPr>
              <a:t>: </a:t>
            </a:r>
          </a:p>
          <a:p>
            <a:pPr marL="285750" indent="-285750">
              <a:buFont typeface="Arial"/>
              <a:buChar char="•"/>
            </a:pPr>
            <a:r>
              <a:rPr lang="it-IT" sz="1600" dirty="0" smtClean="0">
                <a:latin typeface="American Typewriter"/>
                <a:cs typeface="American Typewriter"/>
              </a:rPr>
              <a:t>deambulazione autonoma dall’età di 13 mesi</a:t>
            </a:r>
          </a:p>
          <a:p>
            <a:pPr marL="285750" indent="-285750">
              <a:buFont typeface="Arial"/>
              <a:buChar char="•"/>
            </a:pPr>
            <a:r>
              <a:rPr lang="it-IT" sz="1600" dirty="0" smtClean="0">
                <a:latin typeface="American Typewriter"/>
                <a:cs typeface="American Typewriter"/>
              </a:rPr>
              <a:t>afferra </a:t>
            </a:r>
            <a:r>
              <a:rPr lang="it-IT" sz="1600" dirty="0">
                <a:latin typeface="American Typewriter"/>
                <a:cs typeface="American Typewriter"/>
              </a:rPr>
              <a:t>un biscotto e lo porta alla </a:t>
            </a:r>
            <a:r>
              <a:rPr lang="it-IT" sz="1600" dirty="0" smtClean="0">
                <a:latin typeface="American Typewriter"/>
                <a:cs typeface="American Typewriter"/>
              </a:rPr>
              <a:t>bocca, presenza pinza pollice-indice</a:t>
            </a:r>
          </a:p>
          <a:p>
            <a:pPr marL="285750" indent="-285750">
              <a:buFont typeface="Arial"/>
              <a:buChar char="•"/>
            </a:pPr>
            <a:r>
              <a:rPr lang="it-IT" sz="1600" dirty="0" smtClean="0">
                <a:latin typeface="American Typewriter"/>
                <a:cs typeface="American Typewriter"/>
              </a:rPr>
              <a:t>Pronuncia 20 paroline, frasi con due parole, con diverse semplificazioni</a:t>
            </a:r>
          </a:p>
          <a:p>
            <a:pPr marL="285750" indent="-285750"/>
            <a:r>
              <a:rPr lang="it-IT" sz="1600" dirty="0" smtClean="0">
                <a:latin typeface="American Typewriter"/>
                <a:cs typeface="American Typewriter"/>
              </a:rPr>
              <a:t>che rendono scarsamente </a:t>
            </a:r>
          </a:p>
          <a:p>
            <a:pPr marL="285750" indent="-285750"/>
            <a:r>
              <a:rPr lang="it-IT" sz="1600" dirty="0" smtClean="0">
                <a:latin typeface="American Typewriter"/>
                <a:cs typeface="American Typewriter"/>
              </a:rPr>
              <a:t>comprensibile il messaggio prodotto. </a:t>
            </a:r>
          </a:p>
          <a:p>
            <a:pPr marL="285750" indent="-285750"/>
            <a:r>
              <a:rPr lang="it-IT" sz="1600" dirty="0" smtClean="0">
                <a:latin typeface="American Typewriter"/>
                <a:cs typeface="American Typewriter"/>
              </a:rPr>
              <a:t>Attenzione congiunta presente</a:t>
            </a:r>
            <a:endParaRPr lang="it-IT" sz="1400" dirty="0" smtClean="0">
              <a:latin typeface="American Typewriter"/>
              <a:cs typeface="American Typewriter"/>
            </a:endParaRPr>
          </a:p>
        </p:txBody>
      </p:sp>
      <p:sp>
        <p:nvSpPr>
          <p:cNvPr id="6" name="Rettangolo 5"/>
          <p:cNvSpPr/>
          <p:nvPr/>
        </p:nvSpPr>
        <p:spPr>
          <a:xfrm>
            <a:off x="461791" y="3827104"/>
            <a:ext cx="4891083" cy="369332"/>
          </a:xfrm>
          <a:prstGeom prst="rect">
            <a:avLst/>
          </a:prstGeom>
        </p:spPr>
        <p:txBody>
          <a:bodyPr wrap="none">
            <a:spAutoFit/>
          </a:bodyPr>
          <a:lstStyle/>
          <a:p>
            <a:r>
              <a:rPr lang="it-IT" dirty="0" smtClean="0">
                <a:solidFill>
                  <a:srgbClr val="0000FF"/>
                </a:solidFill>
                <a:latin typeface="Chalkduster"/>
                <a:cs typeface="Chalkduster"/>
              </a:rPr>
              <a:t> Cosa ci insospettisce di Tommaso?</a:t>
            </a:r>
            <a:endParaRPr lang="it-IT" dirty="0">
              <a:solidFill>
                <a:srgbClr val="0000FF"/>
              </a:solidFill>
              <a:latin typeface="Chalkduster"/>
              <a:cs typeface="Chalkduster"/>
            </a:endParaRPr>
          </a:p>
        </p:txBody>
      </p:sp>
      <p:sp>
        <p:nvSpPr>
          <p:cNvPr id="9" name="Rettangolo 8"/>
          <p:cNvSpPr/>
          <p:nvPr/>
        </p:nvSpPr>
        <p:spPr>
          <a:xfrm>
            <a:off x="461791" y="4320449"/>
            <a:ext cx="2903359" cy="369332"/>
          </a:xfrm>
          <a:prstGeom prst="rect">
            <a:avLst/>
          </a:prstGeom>
        </p:spPr>
        <p:txBody>
          <a:bodyPr wrap="none">
            <a:spAutoFit/>
          </a:bodyPr>
          <a:lstStyle/>
          <a:p>
            <a:r>
              <a:rPr lang="it-IT" dirty="0" smtClean="0">
                <a:solidFill>
                  <a:srgbClr val="0000FF"/>
                </a:solidFill>
                <a:latin typeface="Chalkduster"/>
                <a:cs typeface="Chalkduster"/>
              </a:rPr>
              <a:t> Che cosa facciamo?</a:t>
            </a:r>
            <a:endParaRPr lang="it-IT" dirty="0">
              <a:solidFill>
                <a:srgbClr val="0000FF"/>
              </a:solidFill>
              <a:latin typeface="Chalkduster"/>
              <a:cs typeface="Chalkduster"/>
            </a:endParaRPr>
          </a:p>
        </p:txBody>
      </p:sp>
      <p:sp>
        <p:nvSpPr>
          <p:cNvPr id="2" name="Rettangolo 1"/>
          <p:cNvSpPr/>
          <p:nvPr/>
        </p:nvSpPr>
        <p:spPr>
          <a:xfrm>
            <a:off x="388324" y="2557871"/>
            <a:ext cx="7382466" cy="461838"/>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877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10" fill="hold"/>
                                        <p:tgtEl>
                                          <p:spTgt spid="9"/>
                                        </p:tgtEl>
                                        <p:attrNameLst>
                                          <p:attrName>ppt_w</p:attrName>
                                        </p:attrNameLst>
                                      </p:cBhvr>
                                      <p:tavLst>
                                        <p:tav tm="0">
                                          <p:val>
                                            <p:strVal val="#ppt_w*0.70"/>
                                          </p:val>
                                        </p:tav>
                                        <p:tav tm="100000">
                                          <p:val>
                                            <p:strVal val="#ppt_w"/>
                                          </p:val>
                                        </p:tav>
                                      </p:tavLst>
                                    </p:anim>
                                    <p:anim calcmode="lin" valueType="num">
                                      <p:cBhvr>
                                        <p:cTn id="25" dur="210" fill="hold"/>
                                        <p:tgtEl>
                                          <p:spTgt spid="9"/>
                                        </p:tgtEl>
                                        <p:attrNameLst>
                                          <p:attrName>ppt_h</p:attrName>
                                        </p:attrNameLst>
                                      </p:cBhvr>
                                      <p:tavLst>
                                        <p:tav tm="0">
                                          <p:val>
                                            <p:strVal val="#ppt_h"/>
                                          </p:val>
                                        </p:tav>
                                        <p:tav tm="100000">
                                          <p:val>
                                            <p:strVal val="#ppt_h"/>
                                          </p:val>
                                        </p:tav>
                                      </p:tavLst>
                                    </p:anim>
                                    <p:animEffect transition="in" filter="fade">
                                      <p:cBhvr>
                                        <p:cTn id="26" dur="2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88324" y="908938"/>
            <a:ext cx="2787943" cy="369332"/>
          </a:xfrm>
          <a:prstGeom prst="rect">
            <a:avLst/>
          </a:prstGeom>
        </p:spPr>
        <p:txBody>
          <a:bodyPr wrap="none">
            <a:spAutoFit/>
          </a:bodyPr>
          <a:lstStyle/>
          <a:p>
            <a:r>
              <a:rPr lang="it-IT" dirty="0" smtClean="0">
                <a:solidFill>
                  <a:srgbClr val="0000FF"/>
                </a:solidFill>
                <a:latin typeface="Chalkduster"/>
                <a:cs typeface="Chalkduster"/>
              </a:rPr>
              <a:t>Che cosa facciamo?</a:t>
            </a:r>
            <a:endParaRPr lang="it-IT" dirty="0">
              <a:solidFill>
                <a:srgbClr val="0000FF"/>
              </a:solidFill>
              <a:latin typeface="Chalkduster"/>
              <a:cs typeface="Chalkduster"/>
            </a:endParaRPr>
          </a:p>
        </p:txBody>
      </p:sp>
      <p:sp>
        <p:nvSpPr>
          <p:cNvPr id="5" name="CasellaDiTesto 4"/>
          <p:cNvSpPr txBox="1"/>
          <p:nvPr/>
        </p:nvSpPr>
        <p:spPr>
          <a:xfrm>
            <a:off x="388324" y="293914"/>
            <a:ext cx="1560864" cy="400110"/>
          </a:xfrm>
          <a:prstGeom prst="rect">
            <a:avLst/>
          </a:prstGeom>
          <a:noFill/>
        </p:spPr>
        <p:txBody>
          <a:bodyPr wrap="none" rtlCol="0">
            <a:spAutoFit/>
          </a:bodyPr>
          <a:lstStyle/>
          <a:p>
            <a:r>
              <a:rPr lang="it-IT" sz="2000" dirty="0" smtClean="0">
                <a:latin typeface="Chalkduster"/>
                <a:cs typeface="Chalkduster"/>
              </a:rPr>
              <a:t>Tommaso</a:t>
            </a:r>
            <a:endParaRPr lang="it-IT" sz="2000" dirty="0">
              <a:latin typeface="Chalkduster"/>
              <a:cs typeface="Chalkduster"/>
            </a:endParaRPr>
          </a:p>
        </p:txBody>
      </p:sp>
      <p:sp>
        <p:nvSpPr>
          <p:cNvPr id="6" name="CasellaDiTesto 5"/>
          <p:cNvSpPr txBox="1"/>
          <p:nvPr/>
        </p:nvSpPr>
        <p:spPr>
          <a:xfrm>
            <a:off x="2046576" y="284528"/>
            <a:ext cx="5557932" cy="584776"/>
          </a:xfrm>
          <a:prstGeom prst="rect">
            <a:avLst/>
          </a:prstGeom>
          <a:noFill/>
          <a:ln>
            <a:noFill/>
          </a:ln>
        </p:spPr>
        <p:txBody>
          <a:bodyPr wrap="none" rtlCol="0">
            <a:spAutoFit/>
          </a:bodyPr>
          <a:lstStyle/>
          <a:p>
            <a:r>
              <a:rPr lang="it-IT" sz="1600" dirty="0" smtClean="0">
                <a:latin typeface="American Typewriter"/>
                <a:cs typeface="American Typewriter"/>
              </a:rPr>
              <a:t>28 mesi, </a:t>
            </a:r>
          </a:p>
          <a:p>
            <a:r>
              <a:rPr lang="it-IT" sz="1600" dirty="0" smtClean="0">
                <a:latin typeface="American Typewriter"/>
                <a:cs typeface="American Typewriter"/>
              </a:rPr>
              <a:t>Linguaggio caratterizzato da numerose semplificazioni</a:t>
            </a:r>
          </a:p>
        </p:txBody>
      </p:sp>
      <p:sp>
        <p:nvSpPr>
          <p:cNvPr id="8" name="CasellaDiTesto 7"/>
          <p:cNvSpPr txBox="1"/>
          <p:nvPr/>
        </p:nvSpPr>
        <p:spPr>
          <a:xfrm>
            <a:off x="472287" y="1278270"/>
            <a:ext cx="8199681" cy="923330"/>
          </a:xfrm>
          <a:prstGeom prst="rect">
            <a:avLst/>
          </a:prstGeom>
          <a:noFill/>
        </p:spPr>
        <p:txBody>
          <a:bodyPr wrap="none" rtlCol="0">
            <a:spAutoFit/>
          </a:bodyPr>
          <a:lstStyle/>
          <a:p>
            <a:pPr marL="342900" indent="-342900">
              <a:buFont typeface="+mj-lt"/>
              <a:buAutoNum type="alphaLcPeriod"/>
            </a:pPr>
            <a:r>
              <a:rPr lang="it-IT" dirty="0" smtClean="0">
                <a:latin typeface="American Typewriter"/>
                <a:cs typeface="American Typewriter"/>
              </a:rPr>
              <a:t>Rivalutazione a 2 mesi (o in occasione del prossimo bilancio di salute)</a:t>
            </a:r>
          </a:p>
          <a:p>
            <a:pPr marL="342900" indent="-342900">
              <a:buFont typeface="+mj-lt"/>
              <a:buAutoNum type="alphaLcPeriod"/>
            </a:pPr>
            <a:r>
              <a:rPr lang="it-IT" dirty="0" smtClean="0">
                <a:latin typeface="American Typewriter"/>
                <a:cs typeface="American Typewriter"/>
              </a:rPr>
              <a:t>Pratichiamo appena possibile un test di screening (Denver o ELM)</a:t>
            </a:r>
          </a:p>
          <a:p>
            <a:pPr marL="342900" indent="-342900">
              <a:buFont typeface="+mj-lt"/>
              <a:buAutoNum type="alphaLcPeriod"/>
            </a:pPr>
            <a:r>
              <a:rPr lang="it-IT" dirty="0" smtClean="0">
                <a:latin typeface="American Typewriter"/>
                <a:cs typeface="American Typewriter"/>
              </a:rPr>
              <a:t>Indirizzo il bambino dal Neuropsichiatra infantile</a:t>
            </a:r>
            <a:endParaRPr lang="it-IT" dirty="0">
              <a:latin typeface="American Typewriter"/>
              <a:cs typeface="American Typewriter"/>
            </a:endParaRPr>
          </a:p>
        </p:txBody>
      </p:sp>
      <p:sp>
        <p:nvSpPr>
          <p:cNvPr id="9" name="Ovale 8"/>
          <p:cNvSpPr/>
          <p:nvPr/>
        </p:nvSpPr>
        <p:spPr>
          <a:xfrm>
            <a:off x="388324" y="1574534"/>
            <a:ext cx="473598" cy="335903"/>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1 10"/>
          <p:cNvCxnSpPr/>
          <p:nvPr/>
        </p:nvCxnSpPr>
        <p:spPr>
          <a:xfrm>
            <a:off x="934079" y="1878946"/>
            <a:ext cx="534209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388324" y="2319816"/>
            <a:ext cx="7973181" cy="369332"/>
          </a:xfrm>
          <a:prstGeom prst="rect">
            <a:avLst/>
          </a:prstGeom>
          <a:noFill/>
        </p:spPr>
        <p:txBody>
          <a:bodyPr wrap="none" rtlCol="0">
            <a:spAutoFit/>
          </a:bodyPr>
          <a:lstStyle/>
          <a:p>
            <a:r>
              <a:rPr lang="it-IT" dirty="0" smtClean="0">
                <a:solidFill>
                  <a:srgbClr val="FF0000"/>
                </a:solidFill>
                <a:latin typeface="Chalkduster"/>
                <a:cs typeface="Chalkduster"/>
              </a:rPr>
              <a:t>Screening positivo per sospetto disturbo di comunicazione</a:t>
            </a:r>
            <a:endParaRPr lang="it-IT" dirty="0">
              <a:solidFill>
                <a:srgbClr val="FF0000"/>
              </a:solidFill>
              <a:latin typeface="Chalkduster"/>
              <a:cs typeface="Chalkduster"/>
            </a:endParaRPr>
          </a:p>
        </p:txBody>
      </p:sp>
      <p:sp>
        <p:nvSpPr>
          <p:cNvPr id="13" name="Ovale 12"/>
          <p:cNvSpPr/>
          <p:nvPr/>
        </p:nvSpPr>
        <p:spPr>
          <a:xfrm>
            <a:off x="388324" y="1852898"/>
            <a:ext cx="473598" cy="335903"/>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4" name="Connettore 1 13"/>
          <p:cNvCxnSpPr/>
          <p:nvPr/>
        </p:nvCxnSpPr>
        <p:spPr>
          <a:xfrm>
            <a:off x="934079" y="2178304"/>
            <a:ext cx="534209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5" name="Freccia circolare a destra 14"/>
          <p:cNvSpPr/>
          <p:nvPr/>
        </p:nvSpPr>
        <p:spPr>
          <a:xfrm>
            <a:off x="115448" y="1721493"/>
            <a:ext cx="272876" cy="860748"/>
          </a:xfrm>
          <a:prstGeom prst="curvedRightArrow">
            <a:avLst/>
          </a:prstGeom>
          <a:solidFill>
            <a:schemeClr val="bg2"/>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6" name="Rettangolo 15"/>
          <p:cNvSpPr/>
          <p:nvPr/>
        </p:nvSpPr>
        <p:spPr>
          <a:xfrm>
            <a:off x="388324" y="2876160"/>
            <a:ext cx="5048224" cy="1459076"/>
          </a:xfrm>
          <a:prstGeom prst="rect">
            <a:avLst/>
          </a:prstGeom>
          <a:solidFill>
            <a:srgbClr val="EEECE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400" dirty="0" smtClean="0">
                <a:solidFill>
                  <a:schemeClr val="tx1"/>
                </a:solidFill>
                <a:latin typeface="Chalkduster"/>
                <a:cs typeface="Chalkduster"/>
              </a:rPr>
              <a:t>Consigli per i genitori:</a:t>
            </a:r>
          </a:p>
          <a:p>
            <a:r>
              <a:rPr lang="it-IT" sz="1400" dirty="0" smtClean="0">
                <a:solidFill>
                  <a:schemeClr val="tx1"/>
                </a:solidFill>
                <a:latin typeface="Century Gothic"/>
                <a:cs typeface="Century Gothic"/>
              </a:rPr>
              <a:t>-</a:t>
            </a:r>
            <a:r>
              <a:rPr lang="it-IT" sz="1200" dirty="0" smtClean="0">
                <a:solidFill>
                  <a:schemeClr val="tx1"/>
                </a:solidFill>
                <a:latin typeface="Century Gothic"/>
                <a:cs typeface="Century Gothic"/>
              </a:rPr>
              <a:t>favorire l’inserimento all’asilo nido</a:t>
            </a:r>
          </a:p>
          <a:p>
            <a:r>
              <a:rPr lang="it-IT" sz="1200" dirty="0" smtClean="0">
                <a:solidFill>
                  <a:schemeClr val="tx1"/>
                </a:solidFill>
                <a:latin typeface="Century Gothic"/>
                <a:cs typeface="Century Gothic"/>
              </a:rPr>
              <a:t>-incoraggiare il linguaggio verbale, senza apportare correzione</a:t>
            </a:r>
          </a:p>
          <a:p>
            <a:r>
              <a:rPr lang="it-IT" sz="1200" dirty="0" smtClean="0">
                <a:solidFill>
                  <a:schemeClr val="tx1"/>
                </a:solidFill>
                <a:latin typeface="Century Gothic"/>
                <a:cs typeface="Century Gothic"/>
              </a:rPr>
              <a:t>-favorire il gioco con bambini coetanei</a:t>
            </a:r>
          </a:p>
          <a:p>
            <a:endParaRPr lang="it-IT" sz="1200" dirty="0">
              <a:solidFill>
                <a:schemeClr val="tx1"/>
              </a:solidFill>
              <a:latin typeface="Century Gothic"/>
              <a:cs typeface="Century Gothic"/>
            </a:endParaRPr>
          </a:p>
          <a:p>
            <a:r>
              <a:rPr lang="it-IT" sz="1200" dirty="0" smtClean="0">
                <a:solidFill>
                  <a:srgbClr val="000000"/>
                </a:solidFill>
                <a:latin typeface="Century Gothic"/>
                <a:cs typeface="Century Gothic"/>
                <a:sym typeface="Wingdings"/>
              </a:rPr>
              <a:t></a:t>
            </a:r>
            <a:r>
              <a:rPr lang="it-IT" sz="1200" dirty="0" smtClean="0">
                <a:solidFill>
                  <a:srgbClr val="0000FF"/>
                </a:solidFill>
                <a:latin typeface="Century Gothic"/>
                <a:cs typeface="Century Gothic"/>
                <a:sym typeface="Wingdings"/>
              </a:rPr>
              <a:t> </a:t>
            </a:r>
            <a:r>
              <a:rPr lang="it-IT" sz="1200" dirty="0" smtClean="0">
                <a:solidFill>
                  <a:schemeClr val="tx1"/>
                </a:solidFill>
                <a:latin typeface="Chalkduster"/>
                <a:cs typeface="Chalkduster"/>
                <a:sym typeface="Wingdings"/>
              </a:rPr>
              <a:t>Prescriviamo ESAME AUDIOMETRICO </a:t>
            </a:r>
            <a:endParaRPr lang="it-IT" sz="1200" dirty="0" smtClean="0">
              <a:solidFill>
                <a:schemeClr val="tx1"/>
              </a:solidFill>
              <a:latin typeface="Chalkduster"/>
              <a:cs typeface="Chalkduster"/>
            </a:endParaRPr>
          </a:p>
          <a:p>
            <a:endParaRPr lang="it-IT" sz="1400" dirty="0">
              <a:solidFill>
                <a:srgbClr val="0000FF"/>
              </a:solidFill>
              <a:latin typeface="Chalkduster"/>
              <a:cs typeface="Chalkduster"/>
            </a:endParaRPr>
          </a:p>
        </p:txBody>
      </p:sp>
    </p:spTree>
    <p:extLst>
      <p:ext uri="{BB962C8B-B14F-4D97-AF65-F5344CB8AC3E}">
        <p14:creationId xmlns:p14="http://schemas.microsoft.com/office/powerpoint/2010/main" xmlns="" val="4703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4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400" fill="hold"/>
                                        <p:tgtEl>
                                          <p:spTgt spid="16"/>
                                        </p:tgtEl>
                                        <p:attrNameLst>
                                          <p:attrName>ppt_w</p:attrName>
                                        </p:attrNameLst>
                                      </p:cBhvr>
                                      <p:tavLst>
                                        <p:tav tm="0">
                                          <p:val>
                                            <p:strVal val="#ppt_w*0.70"/>
                                          </p:val>
                                        </p:tav>
                                        <p:tav tm="100000">
                                          <p:val>
                                            <p:strVal val="#ppt_w"/>
                                          </p:val>
                                        </p:tav>
                                      </p:tavLst>
                                    </p:anim>
                                    <p:anim calcmode="lin" valueType="num">
                                      <p:cBhvr>
                                        <p:cTn id="47" dur="400" fill="hold"/>
                                        <p:tgtEl>
                                          <p:spTgt spid="16"/>
                                        </p:tgtEl>
                                        <p:attrNameLst>
                                          <p:attrName>ppt_h</p:attrName>
                                        </p:attrNameLst>
                                      </p:cBhvr>
                                      <p:tavLst>
                                        <p:tav tm="0">
                                          <p:val>
                                            <p:strVal val="#ppt_h"/>
                                          </p:val>
                                        </p:tav>
                                        <p:tav tm="100000">
                                          <p:val>
                                            <p:strVal val="#ppt_h"/>
                                          </p:val>
                                        </p:tav>
                                      </p:tavLst>
                                    </p:anim>
                                    <p:animEffect transition="in" filter="fade">
                                      <p:cBhvr>
                                        <p:cTn id="48"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3"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5353" y="99913"/>
            <a:ext cx="7262724" cy="738664"/>
          </a:xfrm>
          <a:prstGeom prst="rect">
            <a:avLst/>
          </a:prstGeom>
          <a:noFill/>
        </p:spPr>
        <p:txBody>
          <a:bodyPr wrap="square" rtlCol="0">
            <a:spAutoFit/>
          </a:bodyPr>
          <a:lstStyle/>
          <a:p>
            <a:r>
              <a:rPr lang="it-IT" sz="2400" b="1" dirty="0" smtClean="0">
                <a:solidFill>
                  <a:srgbClr val="FF6600"/>
                </a:solidFill>
                <a:latin typeface="Chalkduster"/>
                <a:cs typeface="Chalkduster"/>
              </a:rPr>
              <a:t>Disturbo della comunicazione</a:t>
            </a:r>
          </a:p>
          <a:p>
            <a:r>
              <a:rPr lang="it-IT" b="1" dirty="0" smtClean="0">
                <a:latin typeface="Chalkduster"/>
                <a:cs typeface="Chalkduster"/>
              </a:rPr>
              <a:t>indicatori di rischio</a:t>
            </a:r>
            <a:endParaRPr lang="it-IT" b="1" dirty="0">
              <a:latin typeface="Chalkduster"/>
              <a:cs typeface="Chalkduster"/>
            </a:endParaRPr>
          </a:p>
        </p:txBody>
      </p:sp>
      <p:sp>
        <p:nvSpPr>
          <p:cNvPr id="9" name="Rettangolo 8"/>
          <p:cNvSpPr/>
          <p:nvPr/>
        </p:nvSpPr>
        <p:spPr>
          <a:xfrm>
            <a:off x="724174" y="887183"/>
            <a:ext cx="1710728" cy="3222561"/>
          </a:xfrm>
          <a:prstGeom prst="rect">
            <a:avLst/>
          </a:prstGeom>
          <a:solidFill>
            <a:srgbClr val="DBEEF4"/>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it-IT" b="1" dirty="0" smtClean="0">
                <a:solidFill>
                  <a:srgbClr val="000000"/>
                </a:solidFill>
                <a:latin typeface="Century Gothic"/>
                <a:cs typeface="Century Gothic"/>
              </a:rPr>
              <a:t>6 mesi</a:t>
            </a:r>
          </a:p>
          <a:p>
            <a:endParaRPr lang="it-IT" sz="800" dirty="0" smtClean="0">
              <a:solidFill>
                <a:srgbClr val="000000"/>
              </a:solidFill>
              <a:latin typeface="Century Gothic"/>
              <a:cs typeface="Century Gothic"/>
            </a:endParaRPr>
          </a:p>
          <a:p>
            <a:r>
              <a:rPr lang="it-IT" sz="1400" dirty="0" smtClean="0">
                <a:solidFill>
                  <a:srgbClr val="000000"/>
                </a:solidFill>
                <a:latin typeface="Century Gothic"/>
                <a:cs typeface="Century Gothic"/>
              </a:rPr>
              <a:t>Non vocalizza</a:t>
            </a:r>
          </a:p>
          <a:p>
            <a:endParaRPr lang="it-IT" sz="800" dirty="0" smtClean="0">
              <a:solidFill>
                <a:srgbClr val="000000"/>
              </a:solidFill>
              <a:latin typeface="Century Gothic"/>
              <a:cs typeface="Century Gothic"/>
            </a:endParaRPr>
          </a:p>
          <a:p>
            <a:r>
              <a:rPr lang="it-IT" sz="1400" dirty="0" smtClean="0">
                <a:solidFill>
                  <a:srgbClr val="000000"/>
                </a:solidFill>
                <a:latin typeface="Century Gothic"/>
                <a:cs typeface="Century Gothic"/>
              </a:rPr>
              <a:t>Non guarda l’adulto</a:t>
            </a:r>
          </a:p>
          <a:p>
            <a:endParaRPr lang="it-IT" sz="800" dirty="0">
              <a:solidFill>
                <a:srgbClr val="000000"/>
              </a:solidFill>
              <a:latin typeface="Century Gothic"/>
              <a:cs typeface="Century Gothic"/>
            </a:endParaRPr>
          </a:p>
          <a:p>
            <a:r>
              <a:rPr lang="it-IT" sz="1400" dirty="0" smtClean="0">
                <a:solidFill>
                  <a:srgbClr val="000000"/>
                </a:solidFill>
                <a:latin typeface="Century Gothic"/>
                <a:cs typeface="Century Gothic"/>
              </a:rPr>
              <a:t>Non risponde al sorriso</a:t>
            </a:r>
          </a:p>
          <a:p>
            <a:endParaRPr lang="it-IT" sz="800" dirty="0">
              <a:solidFill>
                <a:srgbClr val="000000"/>
              </a:solidFill>
              <a:latin typeface="Century Gothic"/>
              <a:cs typeface="Century Gothic"/>
            </a:endParaRPr>
          </a:p>
          <a:p>
            <a:r>
              <a:rPr lang="it-IT" sz="1400" dirty="0" smtClean="0">
                <a:solidFill>
                  <a:srgbClr val="000000"/>
                </a:solidFill>
                <a:latin typeface="Century Gothic"/>
                <a:cs typeface="Century Gothic"/>
              </a:rPr>
              <a:t>Mancanza di proposte tattili</a:t>
            </a:r>
          </a:p>
          <a:p>
            <a:pPr algn="ctr"/>
            <a:endParaRPr lang="it-IT" sz="1400" dirty="0" smtClean="0">
              <a:solidFill>
                <a:srgbClr val="000000"/>
              </a:solidFill>
              <a:latin typeface="Century Gothic"/>
              <a:cs typeface="Century Gothic"/>
            </a:endParaRPr>
          </a:p>
          <a:p>
            <a:endParaRPr lang="it-IT" sz="1400" dirty="0">
              <a:solidFill>
                <a:srgbClr val="000000"/>
              </a:solidFill>
              <a:latin typeface="Century Gothic"/>
              <a:cs typeface="Century Gothic"/>
            </a:endParaRPr>
          </a:p>
        </p:txBody>
      </p:sp>
      <p:sp>
        <p:nvSpPr>
          <p:cNvPr id="13" name="Rettangolo 12"/>
          <p:cNvSpPr/>
          <p:nvPr/>
        </p:nvSpPr>
        <p:spPr>
          <a:xfrm>
            <a:off x="2671264" y="887183"/>
            <a:ext cx="1710728" cy="3222561"/>
          </a:xfrm>
          <a:prstGeom prst="rect">
            <a:avLst/>
          </a:prstGeom>
          <a:solidFill>
            <a:schemeClr val="accent6">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it-IT" b="1" dirty="0" smtClean="0">
                <a:solidFill>
                  <a:srgbClr val="000000"/>
                </a:solidFill>
                <a:latin typeface="Century Gothic"/>
                <a:cs typeface="Century Gothic"/>
              </a:rPr>
              <a:t>12 mesi</a:t>
            </a:r>
          </a:p>
          <a:p>
            <a:pPr algn="ctr"/>
            <a:endParaRPr lang="it-IT" sz="800" dirty="0" smtClean="0">
              <a:solidFill>
                <a:srgbClr val="000000"/>
              </a:solidFill>
              <a:latin typeface="Century Gothic"/>
              <a:cs typeface="Century Gothic"/>
            </a:endParaRPr>
          </a:p>
          <a:p>
            <a:r>
              <a:rPr lang="it-IT" sz="1400" dirty="0" smtClean="0">
                <a:solidFill>
                  <a:srgbClr val="000000"/>
                </a:solidFill>
                <a:latin typeface="Century Gothic"/>
                <a:cs typeface="Century Gothic"/>
              </a:rPr>
              <a:t>Assenza o scarsa lallazione vocalica o consonantica</a:t>
            </a:r>
          </a:p>
          <a:p>
            <a:endParaRPr lang="it-IT" sz="800" dirty="0">
              <a:solidFill>
                <a:srgbClr val="000000"/>
              </a:solidFill>
              <a:latin typeface="Century Gothic"/>
              <a:cs typeface="Century Gothic"/>
            </a:endParaRPr>
          </a:p>
          <a:p>
            <a:r>
              <a:rPr lang="it-IT" sz="1400" dirty="0" smtClean="0">
                <a:solidFill>
                  <a:srgbClr val="000000"/>
                </a:solidFill>
                <a:latin typeface="Century Gothic"/>
                <a:cs typeface="Century Gothic"/>
              </a:rPr>
              <a:t>Scarsa comprensione di parole contestuali</a:t>
            </a:r>
          </a:p>
          <a:p>
            <a:endParaRPr lang="it-IT" sz="800" dirty="0">
              <a:solidFill>
                <a:srgbClr val="000000"/>
              </a:solidFill>
              <a:latin typeface="Century Gothic"/>
              <a:cs typeface="Century Gothic"/>
            </a:endParaRPr>
          </a:p>
          <a:p>
            <a:r>
              <a:rPr lang="it-IT" sz="1400" dirty="0" smtClean="0">
                <a:solidFill>
                  <a:srgbClr val="000000"/>
                </a:solidFill>
                <a:latin typeface="Century Gothic"/>
                <a:cs typeface="Century Gothic"/>
              </a:rPr>
              <a:t>Assenza di gesti deittici e referenziali</a:t>
            </a:r>
          </a:p>
        </p:txBody>
      </p:sp>
      <p:sp>
        <p:nvSpPr>
          <p:cNvPr id="14" name="Rettangolo 13"/>
          <p:cNvSpPr/>
          <p:nvPr/>
        </p:nvSpPr>
        <p:spPr>
          <a:xfrm>
            <a:off x="4581838" y="887183"/>
            <a:ext cx="1710728" cy="3222561"/>
          </a:xfrm>
          <a:prstGeom prst="rect">
            <a:avLst/>
          </a:prstGeom>
          <a:solidFill>
            <a:srgbClr val="FFF4AA"/>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it-IT" b="1" dirty="0" smtClean="0">
                <a:solidFill>
                  <a:srgbClr val="000000"/>
                </a:solidFill>
                <a:latin typeface="Century Gothic"/>
                <a:cs typeface="Century Gothic"/>
              </a:rPr>
              <a:t>12-18 mesi</a:t>
            </a:r>
            <a:endParaRPr lang="it-IT" sz="800" dirty="0" smtClean="0">
              <a:solidFill>
                <a:srgbClr val="000000"/>
              </a:solidFill>
              <a:latin typeface="Century Gothic"/>
              <a:cs typeface="Century Gothic"/>
            </a:endParaRPr>
          </a:p>
          <a:p>
            <a:r>
              <a:rPr lang="it-IT" sz="1400" dirty="0" smtClean="0">
                <a:solidFill>
                  <a:srgbClr val="000000"/>
                </a:solidFill>
                <a:latin typeface="Century Gothic"/>
                <a:cs typeface="Century Gothic"/>
              </a:rPr>
              <a:t>Vocabolario ridotto</a:t>
            </a:r>
          </a:p>
          <a:p>
            <a:r>
              <a:rPr lang="it-IT" sz="1400" dirty="0" smtClean="0">
                <a:solidFill>
                  <a:srgbClr val="000000"/>
                </a:solidFill>
                <a:latin typeface="Century Gothic"/>
                <a:cs typeface="Century Gothic"/>
              </a:rPr>
              <a:t>&lt; 20 parole</a:t>
            </a:r>
          </a:p>
          <a:p>
            <a:endParaRPr lang="it-IT" sz="800" dirty="0" smtClean="0">
              <a:solidFill>
                <a:srgbClr val="000000"/>
              </a:solidFill>
              <a:latin typeface="Century Gothic"/>
              <a:cs typeface="Century Gothic"/>
            </a:endParaRPr>
          </a:p>
          <a:p>
            <a:r>
              <a:rPr lang="it-IT" sz="1400" dirty="0" smtClean="0">
                <a:solidFill>
                  <a:srgbClr val="000000"/>
                </a:solidFill>
                <a:latin typeface="Century Gothic"/>
                <a:cs typeface="Century Gothic"/>
              </a:rPr>
              <a:t>Non sviluppa frasi semplici</a:t>
            </a:r>
            <a:endParaRPr lang="it-IT" sz="1400" dirty="0">
              <a:solidFill>
                <a:srgbClr val="000000"/>
              </a:solidFill>
              <a:latin typeface="Century Gothic"/>
              <a:cs typeface="Century Gothic"/>
            </a:endParaRPr>
          </a:p>
        </p:txBody>
      </p:sp>
      <p:sp>
        <p:nvSpPr>
          <p:cNvPr id="15" name="Rettangolo 14"/>
          <p:cNvSpPr/>
          <p:nvPr/>
        </p:nvSpPr>
        <p:spPr>
          <a:xfrm>
            <a:off x="6504013" y="887183"/>
            <a:ext cx="1710728" cy="3222561"/>
          </a:xfrm>
          <a:prstGeom prst="rect">
            <a:avLst/>
          </a:prstGeom>
          <a:solidFill>
            <a:srgbClr val="CCFFCC"/>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it-IT" b="1" dirty="0" smtClean="0">
                <a:solidFill>
                  <a:srgbClr val="000000"/>
                </a:solidFill>
                <a:latin typeface="Century Gothic"/>
                <a:cs typeface="Century Gothic"/>
              </a:rPr>
              <a:t>24 mesi</a:t>
            </a:r>
            <a:endParaRPr lang="it-IT" sz="800" dirty="0" smtClean="0">
              <a:solidFill>
                <a:srgbClr val="000000"/>
              </a:solidFill>
              <a:latin typeface="Century Gothic"/>
              <a:cs typeface="Century Gothic"/>
            </a:endParaRPr>
          </a:p>
          <a:p>
            <a:r>
              <a:rPr lang="it-IT" sz="1400" dirty="0" smtClean="0">
                <a:solidFill>
                  <a:srgbClr val="000000"/>
                </a:solidFill>
                <a:latin typeface="Century Gothic"/>
                <a:cs typeface="Century Gothic"/>
              </a:rPr>
              <a:t>Vocabolario ridotto </a:t>
            </a:r>
          </a:p>
          <a:p>
            <a:r>
              <a:rPr lang="it-IT" sz="1400" dirty="0" smtClean="0">
                <a:solidFill>
                  <a:srgbClr val="000000"/>
                </a:solidFill>
                <a:latin typeface="Century Gothic"/>
                <a:cs typeface="Century Gothic"/>
              </a:rPr>
              <a:t>&lt; </a:t>
            </a:r>
            <a:r>
              <a:rPr lang="it-IT" sz="1400" dirty="0">
                <a:solidFill>
                  <a:srgbClr val="000000"/>
                </a:solidFill>
                <a:latin typeface="Century Gothic"/>
                <a:cs typeface="Century Gothic"/>
              </a:rPr>
              <a:t>5</a:t>
            </a:r>
            <a:r>
              <a:rPr lang="it-IT" sz="1400" dirty="0" smtClean="0">
                <a:solidFill>
                  <a:srgbClr val="000000"/>
                </a:solidFill>
                <a:latin typeface="Century Gothic"/>
                <a:cs typeface="Century Gothic"/>
              </a:rPr>
              <a:t>0 parole</a:t>
            </a:r>
          </a:p>
          <a:p>
            <a:endParaRPr lang="it-IT" sz="800" dirty="0" smtClean="0">
              <a:solidFill>
                <a:srgbClr val="000000"/>
              </a:solidFill>
              <a:latin typeface="Century Gothic"/>
              <a:cs typeface="Century Gothic"/>
            </a:endParaRPr>
          </a:p>
          <a:p>
            <a:r>
              <a:rPr lang="it-IT" sz="1400" dirty="0" smtClean="0">
                <a:solidFill>
                  <a:srgbClr val="000000"/>
                </a:solidFill>
                <a:latin typeface="Century Gothic"/>
                <a:cs typeface="Century Gothic"/>
              </a:rPr>
              <a:t>Non pronuncia i nomi di persone familiari</a:t>
            </a:r>
          </a:p>
          <a:p>
            <a:endParaRPr lang="it-IT" sz="1400" dirty="0">
              <a:solidFill>
                <a:srgbClr val="000000"/>
              </a:solidFill>
              <a:latin typeface="Century Gothic"/>
              <a:cs typeface="Century Gothic"/>
            </a:endParaRPr>
          </a:p>
          <a:p>
            <a:r>
              <a:rPr lang="it-IT" sz="1400" dirty="0" smtClean="0">
                <a:solidFill>
                  <a:srgbClr val="000000"/>
                </a:solidFill>
                <a:latin typeface="Century Gothic"/>
                <a:cs typeface="Century Gothic"/>
              </a:rPr>
              <a:t>Non produce frasi di 2-3 parole</a:t>
            </a:r>
            <a:endParaRPr lang="it-IT" sz="1400" dirty="0">
              <a:solidFill>
                <a:srgbClr val="000000"/>
              </a:solidFill>
              <a:latin typeface="Century Gothic"/>
              <a:cs typeface="Century Gothic"/>
            </a:endParaRPr>
          </a:p>
        </p:txBody>
      </p:sp>
      <p:sp>
        <p:nvSpPr>
          <p:cNvPr id="18" name="CasellaDiTesto 17"/>
          <p:cNvSpPr txBox="1"/>
          <p:nvPr/>
        </p:nvSpPr>
        <p:spPr>
          <a:xfrm>
            <a:off x="466143" y="4220170"/>
            <a:ext cx="7748598" cy="646331"/>
          </a:xfrm>
          <a:prstGeom prst="rect">
            <a:avLst/>
          </a:prstGeom>
          <a:solidFill>
            <a:schemeClr val="bg1">
              <a:lumMod val="95000"/>
            </a:schemeClr>
          </a:solidFill>
          <a:ln>
            <a:solidFill>
              <a:schemeClr val="bg1"/>
            </a:solidFill>
          </a:ln>
          <a:effectLst>
            <a:outerShdw blurRad="50800" dist="38100" dir="2700000" algn="tl" rotWithShape="0">
              <a:srgbClr val="000000">
                <a:alpha val="43000"/>
              </a:srgbClr>
            </a:outerShdw>
          </a:effectLst>
        </p:spPr>
        <p:txBody>
          <a:bodyPr wrap="none" rtlCol="0">
            <a:spAutoFit/>
          </a:bodyPr>
          <a:lstStyle/>
          <a:p>
            <a:r>
              <a:rPr lang="it-IT" dirty="0"/>
              <a:t>I 36 mesi rappresentano l’età spartiacque </a:t>
            </a:r>
            <a:endParaRPr lang="it-IT" dirty="0" smtClean="0"/>
          </a:p>
          <a:p>
            <a:r>
              <a:rPr lang="it-IT" dirty="0" smtClean="0"/>
              <a:t>tra </a:t>
            </a:r>
            <a:r>
              <a:rPr lang="it-IT" dirty="0"/>
              <a:t>“parlatori tardivi” e i bambini con un probabile disturbo della comunicazione</a:t>
            </a:r>
            <a:r>
              <a:rPr lang="it-IT" dirty="0" smtClean="0"/>
              <a:t>.</a:t>
            </a:r>
            <a:endParaRPr lang="it-IT" dirty="0"/>
          </a:p>
        </p:txBody>
      </p:sp>
    </p:spTree>
    <p:extLst>
      <p:ext uri="{BB962C8B-B14F-4D97-AF65-F5344CB8AC3E}">
        <p14:creationId xmlns:p14="http://schemas.microsoft.com/office/powerpoint/2010/main" xmlns="" val="240396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600" fill="hold"/>
                                        <p:tgtEl>
                                          <p:spTgt spid="18"/>
                                        </p:tgtEl>
                                        <p:attrNameLst>
                                          <p:attrName>ppt_w</p:attrName>
                                        </p:attrNameLst>
                                      </p:cBhvr>
                                      <p:tavLst>
                                        <p:tav tm="0">
                                          <p:val>
                                            <p:strVal val="#ppt_w*0.70"/>
                                          </p:val>
                                        </p:tav>
                                        <p:tav tm="100000">
                                          <p:val>
                                            <p:strVal val="#ppt_w"/>
                                          </p:val>
                                        </p:tav>
                                      </p:tavLst>
                                    </p:anim>
                                    <p:anim calcmode="lin" valueType="num">
                                      <p:cBhvr>
                                        <p:cTn id="8" dur="600" fill="hold"/>
                                        <p:tgtEl>
                                          <p:spTgt spid="18"/>
                                        </p:tgtEl>
                                        <p:attrNameLst>
                                          <p:attrName>ppt_h</p:attrName>
                                        </p:attrNameLst>
                                      </p:cBhvr>
                                      <p:tavLst>
                                        <p:tav tm="0">
                                          <p:val>
                                            <p:strVal val="#ppt_h"/>
                                          </p:val>
                                        </p:tav>
                                        <p:tav tm="100000">
                                          <p:val>
                                            <p:strVal val="#ppt_h"/>
                                          </p:val>
                                        </p:tav>
                                      </p:tavLst>
                                    </p:anim>
                                    <p:animEffect transition="in" filter="fade">
                                      <p:cBhvr>
                                        <p:cTn id="9"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171093"/>
            <a:ext cx="4572000" cy="369332"/>
          </a:xfrm>
          <a:prstGeom prst="rect">
            <a:avLst/>
          </a:prstGeom>
        </p:spPr>
        <p:txBody>
          <a:bodyPr>
            <a:spAutoFit/>
          </a:bodyPr>
          <a:lstStyle/>
          <a:p>
            <a:r>
              <a:rPr lang="it-IT" dirty="0" smtClean="0"/>
              <a:t>.</a:t>
            </a:r>
            <a:endParaRPr lang="it-IT" dirty="0"/>
          </a:p>
        </p:txBody>
      </p:sp>
      <p:pic>
        <p:nvPicPr>
          <p:cNvPr id="3" name="Immagine 2"/>
          <p:cNvPicPr>
            <a:picLocks noChangeAspect="1"/>
          </p:cNvPicPr>
          <p:nvPr/>
        </p:nvPicPr>
        <p:blipFill>
          <a:blip r:embed="rId3" cstate="print"/>
          <a:stretch>
            <a:fillRect/>
          </a:stretch>
        </p:blipFill>
        <p:spPr>
          <a:xfrm>
            <a:off x="5737063" y="171093"/>
            <a:ext cx="3283694" cy="1798987"/>
          </a:xfrm>
          <a:prstGeom prst="rect">
            <a:avLst/>
          </a:prstGeom>
        </p:spPr>
      </p:pic>
      <p:pic>
        <p:nvPicPr>
          <p:cNvPr id="5" name="Immagine 4"/>
          <p:cNvPicPr>
            <a:picLocks noChangeAspect="1"/>
          </p:cNvPicPr>
          <p:nvPr/>
        </p:nvPicPr>
        <p:blipFill rotWithShape="1">
          <a:blip r:embed="rId4" cstate="print"/>
          <a:srcRect b="14596"/>
          <a:stretch/>
        </p:blipFill>
        <p:spPr>
          <a:xfrm>
            <a:off x="0" y="3633645"/>
            <a:ext cx="2632612" cy="1509855"/>
          </a:xfrm>
          <a:prstGeom prst="rect">
            <a:avLst/>
          </a:prstGeom>
        </p:spPr>
      </p:pic>
      <p:sp>
        <p:nvSpPr>
          <p:cNvPr id="7" name="CasellaDiTesto 6"/>
          <p:cNvSpPr txBox="1"/>
          <p:nvPr/>
        </p:nvSpPr>
        <p:spPr>
          <a:xfrm>
            <a:off x="392593" y="365139"/>
            <a:ext cx="2980303" cy="461665"/>
          </a:xfrm>
          <a:prstGeom prst="rect">
            <a:avLst/>
          </a:prstGeom>
          <a:noFill/>
        </p:spPr>
        <p:txBody>
          <a:bodyPr wrap="none" rtlCol="0">
            <a:spAutoFit/>
          </a:bodyPr>
          <a:lstStyle/>
          <a:p>
            <a:r>
              <a:rPr lang="it-IT" sz="2400" dirty="0" smtClean="0">
                <a:solidFill>
                  <a:srgbClr val="FF0000"/>
                </a:solidFill>
                <a:latin typeface="Chalkduster"/>
                <a:cs typeface="Chalkduster"/>
              </a:rPr>
              <a:t>Nati per leggere</a:t>
            </a:r>
            <a:endParaRPr lang="it-IT" sz="2400" dirty="0">
              <a:solidFill>
                <a:srgbClr val="FF0000"/>
              </a:solidFill>
              <a:latin typeface="Chalkduster"/>
              <a:cs typeface="Chalkduster"/>
            </a:endParaRPr>
          </a:p>
        </p:txBody>
      </p:sp>
      <p:pic>
        <p:nvPicPr>
          <p:cNvPr id="10" name="Immagine 9" descr="Schermata 2017-04-12 alle 06.27.40.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75630" y="2149323"/>
            <a:ext cx="3568370" cy="1820597"/>
          </a:xfrm>
          <a:prstGeom prst="rect">
            <a:avLst/>
          </a:prstGeom>
        </p:spPr>
      </p:pic>
      <p:sp>
        <p:nvSpPr>
          <p:cNvPr id="8" name="CasellaDiTesto 7"/>
          <p:cNvSpPr txBox="1"/>
          <p:nvPr/>
        </p:nvSpPr>
        <p:spPr>
          <a:xfrm>
            <a:off x="257492" y="1236374"/>
            <a:ext cx="5389185" cy="2031325"/>
          </a:xfrm>
          <a:prstGeom prst="rect">
            <a:avLst/>
          </a:prstGeom>
          <a:solidFill>
            <a:schemeClr val="bg1">
              <a:lumMod val="95000"/>
            </a:schemeClr>
          </a:solidFill>
          <a:effectLst>
            <a:outerShdw blurRad="50800" dist="38100" dir="2700000" algn="tl" rotWithShape="0">
              <a:srgbClr val="000000">
                <a:alpha val="43000"/>
              </a:srgbClr>
            </a:outerShdw>
          </a:effectLst>
        </p:spPr>
        <p:txBody>
          <a:bodyPr wrap="none" rtlCol="0">
            <a:spAutoFit/>
          </a:bodyPr>
          <a:lstStyle/>
          <a:p>
            <a:r>
              <a:rPr lang="it-IT" dirty="0" smtClean="0">
                <a:latin typeface="American Typewriter"/>
                <a:cs typeface="American Typewriter"/>
              </a:rPr>
              <a:t>Obiettivo di promuovere la lettura </a:t>
            </a:r>
          </a:p>
          <a:p>
            <a:r>
              <a:rPr lang="it-IT" dirty="0" smtClean="0">
                <a:latin typeface="American Typewriter"/>
                <a:cs typeface="American Typewriter"/>
              </a:rPr>
              <a:t>In famiglia fin dalla nascita</a:t>
            </a:r>
          </a:p>
          <a:p>
            <a:endParaRPr lang="it-IT" dirty="0">
              <a:latin typeface="American Typewriter"/>
              <a:cs typeface="American Typewriter"/>
            </a:endParaRPr>
          </a:p>
          <a:p>
            <a:r>
              <a:rPr lang="it-IT" dirty="0" smtClean="0">
                <a:latin typeface="American Typewriter"/>
                <a:cs typeface="American Typewriter"/>
              </a:rPr>
              <a:t>La lettura condivisa </a:t>
            </a:r>
          </a:p>
          <a:p>
            <a:r>
              <a:rPr lang="it-IT" dirty="0" smtClean="0">
                <a:latin typeface="American Typewriter"/>
                <a:cs typeface="American Typewriter"/>
              </a:rPr>
              <a:t>La lettura ad alta voce</a:t>
            </a:r>
          </a:p>
          <a:p>
            <a:r>
              <a:rPr lang="it-IT" dirty="0" smtClean="0">
                <a:latin typeface="American Typewriter"/>
                <a:cs typeface="American Typewriter"/>
              </a:rPr>
              <a:t>influenza positivamente</a:t>
            </a:r>
          </a:p>
          <a:p>
            <a:r>
              <a:rPr lang="it-IT" dirty="0" smtClean="0">
                <a:latin typeface="American Typewriter"/>
                <a:cs typeface="American Typewriter"/>
              </a:rPr>
              <a:t>Lo sviluppo cognitivo e relazionale del bambino</a:t>
            </a:r>
            <a:endParaRPr lang="it-IT" dirty="0">
              <a:latin typeface="American Typewriter"/>
              <a:cs typeface="American Typewriter"/>
            </a:endParaRPr>
          </a:p>
        </p:txBody>
      </p:sp>
    </p:spTree>
    <p:extLst>
      <p:ext uri="{BB962C8B-B14F-4D97-AF65-F5344CB8AC3E}">
        <p14:creationId xmlns:p14="http://schemas.microsoft.com/office/powerpoint/2010/main" xmlns="" val="3681964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8324" y="293914"/>
            <a:ext cx="1785876" cy="400110"/>
          </a:xfrm>
          <a:prstGeom prst="rect">
            <a:avLst/>
          </a:prstGeom>
          <a:noFill/>
        </p:spPr>
        <p:txBody>
          <a:bodyPr wrap="none" rtlCol="0">
            <a:spAutoFit/>
          </a:bodyPr>
          <a:lstStyle/>
          <a:p>
            <a:r>
              <a:rPr lang="it-IT" sz="2000" dirty="0" smtClean="0">
                <a:solidFill>
                  <a:srgbClr val="FF6600"/>
                </a:solidFill>
                <a:latin typeface="Chalkduster"/>
                <a:cs typeface="Chalkduster"/>
              </a:rPr>
              <a:t>Alessandro</a:t>
            </a:r>
            <a:endParaRPr lang="it-IT" sz="2000" dirty="0">
              <a:solidFill>
                <a:srgbClr val="FF6600"/>
              </a:solidFill>
              <a:latin typeface="Chalkduster"/>
              <a:cs typeface="Chalkduster"/>
            </a:endParaRPr>
          </a:p>
        </p:txBody>
      </p:sp>
      <p:sp>
        <p:nvSpPr>
          <p:cNvPr id="5" name="CasellaDiTesto 4"/>
          <p:cNvSpPr txBox="1"/>
          <p:nvPr/>
        </p:nvSpPr>
        <p:spPr>
          <a:xfrm>
            <a:off x="388324" y="781052"/>
            <a:ext cx="7840608" cy="2062103"/>
          </a:xfrm>
          <a:prstGeom prst="rect">
            <a:avLst/>
          </a:prstGeom>
          <a:noFill/>
        </p:spPr>
        <p:txBody>
          <a:bodyPr wrap="none" rtlCol="0">
            <a:spAutoFit/>
          </a:bodyPr>
          <a:lstStyle/>
          <a:p>
            <a:r>
              <a:rPr lang="it-IT" sz="1600" dirty="0" smtClean="0">
                <a:latin typeface="American Typewriter"/>
                <a:cs typeface="American Typewriter"/>
              </a:rPr>
              <a:t>30 mesi, </a:t>
            </a:r>
          </a:p>
          <a:p>
            <a:r>
              <a:rPr lang="it-IT" sz="1600" dirty="0" smtClean="0">
                <a:latin typeface="American Typewriter"/>
                <a:cs typeface="American Typewriter"/>
              </a:rPr>
              <a:t>Bilancio di salute</a:t>
            </a:r>
          </a:p>
          <a:p>
            <a:r>
              <a:rPr lang="it-IT" sz="1600" b="1" dirty="0" smtClean="0">
                <a:latin typeface="American Typewriter"/>
                <a:cs typeface="American Typewriter"/>
              </a:rPr>
              <a:t>Valutazione sviluppo psicomotorio</a:t>
            </a:r>
            <a:r>
              <a:rPr lang="it-IT" sz="1600" dirty="0" smtClean="0">
                <a:latin typeface="American Typewriter"/>
                <a:cs typeface="American Typewriter"/>
              </a:rPr>
              <a:t>: </a:t>
            </a:r>
          </a:p>
          <a:p>
            <a:pPr marL="285750" indent="-285750">
              <a:buFont typeface="Arial"/>
              <a:buChar char="•"/>
            </a:pPr>
            <a:r>
              <a:rPr lang="it-IT" sz="1600" dirty="0" smtClean="0">
                <a:latin typeface="American Typewriter"/>
                <a:cs typeface="American Typewriter"/>
              </a:rPr>
              <a:t>deambulazione autonoma (dall’età di 12 mesi)</a:t>
            </a:r>
          </a:p>
          <a:p>
            <a:pPr marL="285750" indent="-285750">
              <a:buFont typeface="Arial"/>
              <a:buChar char="•"/>
            </a:pPr>
            <a:r>
              <a:rPr lang="it-IT" sz="1600" dirty="0" smtClean="0">
                <a:latin typeface="American Typewriter"/>
                <a:cs typeface="American Typewriter"/>
              </a:rPr>
              <a:t>afferra oggetti e li porta da una mano all’altra, pinza indice-pollice presente</a:t>
            </a:r>
          </a:p>
          <a:p>
            <a:pPr marL="285750" indent="-285750">
              <a:buFont typeface="Arial"/>
              <a:buChar char="•"/>
            </a:pPr>
            <a:r>
              <a:rPr lang="it-IT" sz="1600" dirty="0" smtClean="0">
                <a:latin typeface="American Typewriter"/>
                <a:cs typeface="American Typewriter"/>
              </a:rPr>
              <a:t>Sorriso sociale presente, ma se stimolato dalla mamma</a:t>
            </a:r>
          </a:p>
          <a:p>
            <a:pPr marL="285750" indent="-285750">
              <a:buFont typeface="Arial"/>
              <a:buChar char="•"/>
            </a:pPr>
            <a:r>
              <a:rPr lang="it-IT" sz="1600" dirty="0" smtClean="0">
                <a:latin typeface="American Typewriter"/>
                <a:cs typeface="American Typewriter"/>
              </a:rPr>
              <a:t>Gioco ripetitivo, </a:t>
            </a:r>
            <a:r>
              <a:rPr lang="it-IT" sz="1600" dirty="0" err="1" smtClean="0">
                <a:latin typeface="American Typewriter"/>
                <a:cs typeface="American Typewriter"/>
              </a:rPr>
              <a:t>sterotipato</a:t>
            </a:r>
            <a:r>
              <a:rPr lang="it-IT" sz="1600" dirty="0" smtClean="0">
                <a:latin typeface="American Typewriter"/>
                <a:cs typeface="American Typewriter"/>
              </a:rPr>
              <a:t>, tendenza all’isolamento</a:t>
            </a:r>
          </a:p>
          <a:p>
            <a:pPr marL="285750" indent="-285750">
              <a:buFont typeface="Arial"/>
              <a:buChar char="•"/>
            </a:pPr>
            <a:r>
              <a:rPr lang="it-IT" sz="1600" dirty="0" smtClean="0">
                <a:latin typeface="American Typewriter"/>
                <a:cs typeface="American Typewriter"/>
              </a:rPr>
              <a:t>Vocabolario composto da circa 10 parole</a:t>
            </a:r>
          </a:p>
        </p:txBody>
      </p:sp>
      <p:sp>
        <p:nvSpPr>
          <p:cNvPr id="2" name="CasellaDiTesto 1"/>
          <p:cNvSpPr txBox="1"/>
          <p:nvPr/>
        </p:nvSpPr>
        <p:spPr>
          <a:xfrm>
            <a:off x="671697" y="3191069"/>
            <a:ext cx="184666" cy="369332"/>
          </a:xfrm>
          <a:prstGeom prst="rect">
            <a:avLst/>
          </a:prstGeom>
          <a:noFill/>
        </p:spPr>
        <p:txBody>
          <a:bodyPr wrap="none" rtlCol="0">
            <a:spAutoFit/>
          </a:bodyPr>
          <a:lstStyle/>
          <a:p>
            <a:endParaRPr lang="it-IT" dirty="0"/>
          </a:p>
        </p:txBody>
      </p:sp>
      <p:sp>
        <p:nvSpPr>
          <p:cNvPr id="6" name="Rettangolo 5"/>
          <p:cNvSpPr/>
          <p:nvPr/>
        </p:nvSpPr>
        <p:spPr>
          <a:xfrm>
            <a:off x="472287" y="3006403"/>
            <a:ext cx="6878806" cy="369332"/>
          </a:xfrm>
          <a:prstGeom prst="rect">
            <a:avLst/>
          </a:prstGeom>
        </p:spPr>
        <p:txBody>
          <a:bodyPr wrap="none">
            <a:spAutoFit/>
          </a:bodyPr>
          <a:lstStyle/>
          <a:p>
            <a:r>
              <a:rPr lang="it-IT" dirty="0" smtClean="0">
                <a:solidFill>
                  <a:srgbClr val="0000FF"/>
                </a:solidFill>
                <a:latin typeface="Chalkduster"/>
                <a:cs typeface="Chalkduster"/>
              </a:rPr>
              <a:t>Ritenete utile somministrare un test di screening?</a:t>
            </a:r>
            <a:endParaRPr lang="it-IT" dirty="0">
              <a:solidFill>
                <a:srgbClr val="0000FF"/>
              </a:solidFill>
              <a:latin typeface="Chalkduster"/>
              <a:cs typeface="Chalkduster"/>
            </a:endParaRPr>
          </a:p>
        </p:txBody>
      </p:sp>
      <p:sp>
        <p:nvSpPr>
          <p:cNvPr id="7" name="CasellaDiTesto 6"/>
          <p:cNvSpPr txBox="1"/>
          <p:nvPr/>
        </p:nvSpPr>
        <p:spPr>
          <a:xfrm>
            <a:off x="85110" y="3381953"/>
            <a:ext cx="9058890" cy="1200329"/>
          </a:xfrm>
          <a:prstGeom prst="rect">
            <a:avLst/>
          </a:prstGeom>
          <a:noFill/>
        </p:spPr>
        <p:txBody>
          <a:bodyPr wrap="none" rtlCol="0">
            <a:spAutoFit/>
          </a:bodyPr>
          <a:lstStyle/>
          <a:p>
            <a:pPr marL="342900" indent="-342900">
              <a:buFont typeface="+mj-lt"/>
              <a:buAutoNum type="alphaLcPeriod"/>
            </a:pPr>
            <a:r>
              <a:rPr lang="it-IT" dirty="0" smtClean="0">
                <a:latin typeface="American Typewriter"/>
                <a:cs typeface="American Typewriter"/>
              </a:rPr>
              <a:t>Non ora, il bambino potrebbe essere un “parlatore tardivo” </a:t>
            </a:r>
          </a:p>
          <a:p>
            <a:pPr marL="342900" indent="-342900">
              <a:buFont typeface="+mj-lt"/>
              <a:buAutoNum type="alphaLcPeriod"/>
            </a:pPr>
            <a:r>
              <a:rPr lang="it-IT" dirty="0" smtClean="0">
                <a:latin typeface="American Typewriter"/>
                <a:cs typeface="American Typewriter"/>
              </a:rPr>
              <a:t>Si, somministro una CH.A.T o M-CH.A.T e consiglio l’inserimento all’asilo nido</a:t>
            </a:r>
          </a:p>
          <a:p>
            <a:pPr marL="342900" indent="-342900">
              <a:buFont typeface="+mj-lt"/>
              <a:buAutoNum type="alphaLcPeriod"/>
            </a:pPr>
            <a:r>
              <a:rPr lang="it-IT" dirty="0" smtClean="0">
                <a:latin typeface="American Typewriter"/>
                <a:cs typeface="American Typewriter"/>
              </a:rPr>
              <a:t>Indirizzo il bambino dal Neuropsichiatra </a:t>
            </a:r>
            <a:r>
              <a:rPr lang="it-IT" dirty="0">
                <a:latin typeface="American Typewriter"/>
                <a:cs typeface="American Typewriter"/>
              </a:rPr>
              <a:t>I</a:t>
            </a:r>
            <a:r>
              <a:rPr lang="it-IT" dirty="0" smtClean="0">
                <a:latin typeface="American Typewriter"/>
                <a:cs typeface="American Typewriter"/>
              </a:rPr>
              <a:t>nfantile</a:t>
            </a:r>
          </a:p>
          <a:p>
            <a:pPr marL="342900" indent="-342900">
              <a:buFont typeface="+mj-lt"/>
              <a:buAutoNum type="alphaLcPeriod"/>
            </a:pPr>
            <a:r>
              <a:rPr lang="it-IT" dirty="0" err="1" smtClean="0">
                <a:latin typeface="American Typewriter"/>
                <a:cs typeface="American Typewriter"/>
              </a:rPr>
              <a:t>b+c</a:t>
            </a:r>
            <a:endParaRPr lang="it-IT" dirty="0" smtClean="0">
              <a:latin typeface="American Typewriter"/>
              <a:cs typeface="American Typewriter"/>
            </a:endParaRPr>
          </a:p>
        </p:txBody>
      </p:sp>
      <p:cxnSp>
        <p:nvCxnSpPr>
          <p:cNvPr id="9" name="Connettore 1 8"/>
          <p:cNvCxnSpPr/>
          <p:nvPr/>
        </p:nvCxnSpPr>
        <p:spPr>
          <a:xfrm>
            <a:off x="499524" y="4519831"/>
            <a:ext cx="356839"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1311" y="4243837"/>
            <a:ext cx="473598" cy="335903"/>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2606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4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7"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Schermata 2017-04-10 alle 21.18.36.png"/>
          <p:cNvPicPr>
            <a:picLocks noChangeAspect="1"/>
          </p:cNvPicPr>
          <p:nvPr/>
        </p:nvPicPr>
        <p:blipFill rotWithShape="1">
          <a:blip r:embed="rId2" cstate="print">
            <a:extLst>
              <a:ext uri="{28A0092B-C50C-407E-A947-70E740481C1C}">
                <a14:useLocalDpi xmlns:a14="http://schemas.microsoft.com/office/drawing/2010/main" xmlns="" val="0"/>
              </a:ext>
            </a:extLst>
          </a:blip>
          <a:srcRect b="2128"/>
          <a:stretch/>
        </p:blipFill>
        <p:spPr>
          <a:xfrm>
            <a:off x="249561" y="1070688"/>
            <a:ext cx="8894439" cy="3862873"/>
          </a:xfrm>
          <a:prstGeom prst="rect">
            <a:avLst/>
          </a:prstGeom>
        </p:spPr>
      </p:pic>
      <p:sp>
        <p:nvSpPr>
          <p:cNvPr id="3" name="CasellaDiTesto 2"/>
          <p:cNvSpPr txBox="1"/>
          <p:nvPr/>
        </p:nvSpPr>
        <p:spPr>
          <a:xfrm>
            <a:off x="167924" y="172230"/>
            <a:ext cx="6495194" cy="461665"/>
          </a:xfrm>
          <a:prstGeom prst="rect">
            <a:avLst/>
          </a:prstGeom>
          <a:noFill/>
        </p:spPr>
        <p:txBody>
          <a:bodyPr wrap="none" rtlCol="0">
            <a:spAutoFit/>
          </a:bodyPr>
          <a:lstStyle/>
          <a:p>
            <a:r>
              <a:rPr lang="it-IT" sz="2400" dirty="0" smtClean="0">
                <a:solidFill>
                  <a:srgbClr val="FF6600"/>
                </a:solidFill>
                <a:latin typeface="Chalkduster"/>
                <a:cs typeface="Chalkduster"/>
              </a:rPr>
              <a:t>Disturbo dello spettro dell’ autismo</a:t>
            </a:r>
            <a:endParaRPr lang="it-IT" sz="2400" dirty="0">
              <a:solidFill>
                <a:srgbClr val="FF6600"/>
              </a:solidFill>
              <a:latin typeface="Chalkduster"/>
              <a:cs typeface="Chalkduster"/>
            </a:endParaRPr>
          </a:p>
        </p:txBody>
      </p:sp>
      <p:sp>
        <p:nvSpPr>
          <p:cNvPr id="6" name="CasellaDiTesto 5"/>
          <p:cNvSpPr txBox="1"/>
          <p:nvPr/>
        </p:nvSpPr>
        <p:spPr>
          <a:xfrm>
            <a:off x="254012" y="911194"/>
            <a:ext cx="2638162" cy="276999"/>
          </a:xfrm>
          <a:prstGeom prst="rect">
            <a:avLst/>
          </a:prstGeom>
          <a:noFill/>
          <a:ln>
            <a:noFill/>
          </a:ln>
        </p:spPr>
        <p:txBody>
          <a:bodyPr wrap="none" rtlCol="0">
            <a:spAutoFit/>
          </a:bodyPr>
          <a:lstStyle/>
          <a:p>
            <a:r>
              <a:rPr lang="it-IT" sz="1200" b="1" dirty="0" smtClean="0"/>
              <a:t>March 2014,  CDC </a:t>
            </a:r>
            <a:r>
              <a:rPr lang="it-IT" sz="1200" b="1" dirty="0" err="1" smtClean="0"/>
              <a:t>Newsroom</a:t>
            </a:r>
            <a:r>
              <a:rPr lang="it-IT" sz="1200" b="1" dirty="0" smtClean="0"/>
              <a:t> </a:t>
            </a:r>
            <a:r>
              <a:rPr lang="it-IT" sz="1200" b="1" dirty="0" err="1" smtClean="0"/>
              <a:t>Releases</a:t>
            </a:r>
            <a:r>
              <a:rPr lang="it-IT" sz="1200" b="1" dirty="0" smtClean="0"/>
              <a:t> </a:t>
            </a:r>
            <a:endParaRPr lang="it-IT" sz="1200" b="1" dirty="0"/>
          </a:p>
        </p:txBody>
      </p:sp>
      <p:cxnSp>
        <p:nvCxnSpPr>
          <p:cNvPr id="8" name="Connettore 1 7"/>
          <p:cNvCxnSpPr/>
          <p:nvPr/>
        </p:nvCxnSpPr>
        <p:spPr>
          <a:xfrm>
            <a:off x="3033132" y="1364602"/>
            <a:ext cx="316957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295992" y="1621972"/>
            <a:ext cx="579126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2818197" y="1842407"/>
            <a:ext cx="96009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2818197" y="4372170"/>
            <a:ext cx="316957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295992" y="4629539"/>
            <a:ext cx="403855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08576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0375" y="146056"/>
            <a:ext cx="5703868" cy="461665"/>
          </a:xfrm>
          <a:prstGeom prst="rect">
            <a:avLst/>
          </a:prstGeom>
          <a:noFill/>
        </p:spPr>
        <p:txBody>
          <a:bodyPr wrap="square" rtlCol="0">
            <a:spAutoFit/>
          </a:bodyPr>
          <a:lstStyle/>
          <a:p>
            <a:r>
              <a:rPr lang="it-IT" sz="2400" dirty="0" smtClean="0">
                <a:solidFill>
                  <a:srgbClr val="FF6600"/>
                </a:solidFill>
                <a:latin typeface="Chalkduster"/>
                <a:cs typeface="Chalkduster"/>
              </a:rPr>
              <a:t>Disturbo dello spettro dell’ autismo</a:t>
            </a:r>
            <a:endParaRPr lang="it-IT" sz="2400" dirty="0">
              <a:solidFill>
                <a:srgbClr val="FF6600"/>
              </a:solidFill>
              <a:latin typeface="Chalkduster"/>
              <a:cs typeface="Chalkduster"/>
            </a:endParaRPr>
          </a:p>
        </p:txBody>
      </p:sp>
      <p:sp>
        <p:nvSpPr>
          <p:cNvPr id="2" name="CasellaDiTesto 1"/>
          <p:cNvSpPr txBox="1"/>
          <p:nvPr/>
        </p:nvSpPr>
        <p:spPr>
          <a:xfrm>
            <a:off x="2938319" y="732847"/>
            <a:ext cx="6748456" cy="369332"/>
          </a:xfrm>
          <a:prstGeom prst="rect">
            <a:avLst/>
          </a:prstGeom>
          <a:noFill/>
        </p:spPr>
        <p:txBody>
          <a:bodyPr wrap="square" rtlCol="0">
            <a:spAutoFit/>
          </a:bodyPr>
          <a:lstStyle/>
          <a:p>
            <a:r>
              <a:rPr lang="it-IT" b="1" dirty="0" smtClean="0">
                <a:latin typeface="American Typewriter"/>
                <a:cs typeface="American Typewriter"/>
              </a:rPr>
              <a:t>DSM-5 Nuovi criteri diagnostici</a:t>
            </a:r>
            <a:endParaRPr lang="it-IT" b="1" dirty="0">
              <a:latin typeface="American Typewriter"/>
              <a:cs typeface="American Typewriter"/>
            </a:endParaRPr>
          </a:p>
        </p:txBody>
      </p:sp>
      <p:sp>
        <p:nvSpPr>
          <p:cNvPr id="4" name="CasellaDiTesto 3"/>
          <p:cNvSpPr txBox="1"/>
          <p:nvPr/>
        </p:nvSpPr>
        <p:spPr>
          <a:xfrm>
            <a:off x="2992214" y="1102179"/>
            <a:ext cx="5644328" cy="3970318"/>
          </a:xfrm>
          <a:prstGeom prst="rect">
            <a:avLst/>
          </a:prstGeom>
          <a:noFill/>
        </p:spPr>
        <p:txBody>
          <a:bodyPr wrap="square" rtlCol="0">
            <a:spAutoFit/>
          </a:bodyPr>
          <a:lstStyle/>
          <a:p>
            <a:pPr marL="285750" indent="-285750">
              <a:buFont typeface="Arial"/>
              <a:buChar char="•"/>
            </a:pPr>
            <a:r>
              <a:rPr lang="it-IT" dirty="0" smtClean="0">
                <a:latin typeface="American Typewriter"/>
                <a:cs typeface="American Typewriter"/>
              </a:rPr>
              <a:t>Deficit nella comunicazione e nell’interazione sociale</a:t>
            </a:r>
          </a:p>
          <a:p>
            <a:pPr lvl="1"/>
            <a:r>
              <a:rPr lang="it-IT" dirty="0">
                <a:latin typeface="American Typewriter Light"/>
                <a:cs typeface="American Typewriter Light"/>
              </a:rPr>
              <a:t>D</a:t>
            </a:r>
            <a:r>
              <a:rPr lang="it-IT" dirty="0" smtClean="0">
                <a:latin typeface="American Typewriter Light"/>
                <a:cs typeface="American Typewriter Light"/>
              </a:rPr>
              <a:t>eficit delle interazioni sociali</a:t>
            </a:r>
          </a:p>
          <a:p>
            <a:pPr lvl="1"/>
            <a:r>
              <a:rPr lang="it-IT" dirty="0" smtClean="0">
                <a:latin typeface="American Typewriter Light"/>
                <a:cs typeface="American Typewriter Light"/>
              </a:rPr>
              <a:t>Problemi con le abilità di comunicazione non verbale</a:t>
            </a:r>
          </a:p>
          <a:p>
            <a:pPr lvl="1"/>
            <a:r>
              <a:rPr lang="it-IT" dirty="0" smtClean="0">
                <a:latin typeface="American Typewriter Light"/>
                <a:cs typeface="American Typewriter Light"/>
              </a:rPr>
              <a:t>Difficoltà nella comprensione delle relazioni</a:t>
            </a:r>
          </a:p>
          <a:p>
            <a:pPr marL="285750" indent="-285750">
              <a:buFont typeface="Arial"/>
              <a:buChar char="•"/>
            </a:pPr>
            <a:endParaRPr lang="it-IT" dirty="0">
              <a:latin typeface="American Typewriter"/>
              <a:cs typeface="American Typewriter"/>
            </a:endParaRPr>
          </a:p>
          <a:p>
            <a:pPr marL="285750" indent="-285750">
              <a:buFont typeface="Arial"/>
              <a:buChar char="•"/>
            </a:pPr>
            <a:r>
              <a:rPr lang="it-IT" dirty="0" smtClean="0">
                <a:latin typeface="American Typewriter"/>
                <a:cs typeface="American Typewriter"/>
              </a:rPr>
              <a:t>Comportamenti, interessi e attività ristretti </a:t>
            </a:r>
          </a:p>
          <a:p>
            <a:pPr lvl="1"/>
            <a:r>
              <a:rPr lang="it-IT" dirty="0" smtClean="0">
                <a:latin typeface="American Typewriter Light"/>
                <a:cs typeface="American Typewriter Light"/>
              </a:rPr>
              <a:t>Movimenti ripetitivi</a:t>
            </a:r>
          </a:p>
          <a:p>
            <a:pPr lvl="1"/>
            <a:r>
              <a:rPr lang="it-IT" dirty="0" smtClean="0">
                <a:latin typeface="American Typewriter Light"/>
                <a:cs typeface="American Typewriter Light"/>
              </a:rPr>
              <a:t>Comportamento ritualizzato</a:t>
            </a:r>
          </a:p>
          <a:p>
            <a:pPr lvl="1"/>
            <a:r>
              <a:rPr lang="it-IT" dirty="0" smtClean="0">
                <a:latin typeface="American Typewriter Light"/>
                <a:cs typeface="American Typewriter Light"/>
              </a:rPr>
              <a:t>Interesse per oggetti inusuali</a:t>
            </a:r>
          </a:p>
          <a:p>
            <a:pPr lvl="1"/>
            <a:r>
              <a:rPr lang="it-IT" dirty="0" smtClean="0">
                <a:latin typeface="American Typewriter Light"/>
                <a:cs typeface="American Typewriter Light"/>
              </a:rPr>
              <a:t>Aumento della sensibilità per la stimolazione sensoriale</a:t>
            </a:r>
          </a:p>
          <a:p>
            <a:pPr marL="285750" indent="-285750">
              <a:buFont typeface="Arial"/>
              <a:buChar char="•"/>
            </a:pPr>
            <a:endParaRPr lang="it-IT" dirty="0">
              <a:latin typeface="American Typewriter"/>
              <a:cs typeface="American Typewriter"/>
            </a:endParaRPr>
          </a:p>
        </p:txBody>
      </p:sp>
      <p:sp>
        <p:nvSpPr>
          <p:cNvPr id="5" name="Freccia bidirezionale verticale 4"/>
          <p:cNvSpPr/>
          <p:nvPr/>
        </p:nvSpPr>
        <p:spPr>
          <a:xfrm>
            <a:off x="8500105" y="755780"/>
            <a:ext cx="230895" cy="4083309"/>
          </a:xfrm>
          <a:prstGeom prst="upDownArrow">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218" name="AutoShape 2" descr="sesame street julia autis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2" cstate="print"/>
          <a:stretch>
            <a:fillRect/>
          </a:stretch>
        </p:blipFill>
        <p:spPr>
          <a:xfrm>
            <a:off x="78495" y="1524724"/>
            <a:ext cx="3109749" cy="1762004"/>
          </a:xfrm>
          <a:prstGeom prst="rect">
            <a:avLst/>
          </a:prstGeom>
        </p:spPr>
      </p:pic>
    </p:spTree>
    <p:extLst>
      <p:ext uri="{BB962C8B-B14F-4D97-AF65-F5344CB8AC3E}">
        <p14:creationId xmlns:p14="http://schemas.microsoft.com/office/powerpoint/2010/main" xmlns="" val="6186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3372" y="298193"/>
            <a:ext cx="4525446" cy="461665"/>
          </a:xfrm>
          <a:prstGeom prst="rect">
            <a:avLst/>
          </a:prstGeom>
        </p:spPr>
        <p:txBody>
          <a:bodyPr wrap="none">
            <a:spAutoFit/>
          </a:bodyPr>
          <a:lstStyle/>
          <a:p>
            <a:r>
              <a:rPr lang="it-IT" sz="2400" dirty="0" smtClean="0">
                <a:solidFill>
                  <a:srgbClr val="0000FF"/>
                </a:solidFill>
                <a:latin typeface="Chalkduster"/>
                <a:cs typeface="Chalkduster"/>
              </a:rPr>
              <a:t>È sempre tutto intuitivo?</a:t>
            </a:r>
            <a:endParaRPr lang="it-IT" sz="2400" dirty="0">
              <a:solidFill>
                <a:srgbClr val="0000FF"/>
              </a:solidFill>
              <a:latin typeface="Chalkduster"/>
              <a:cs typeface="Chalkduster"/>
            </a:endParaRPr>
          </a:p>
        </p:txBody>
      </p:sp>
      <p:sp>
        <p:nvSpPr>
          <p:cNvPr id="7" name="Rettangolo 6"/>
          <p:cNvSpPr/>
          <p:nvPr/>
        </p:nvSpPr>
        <p:spPr>
          <a:xfrm>
            <a:off x="314858" y="823040"/>
            <a:ext cx="1208731" cy="369332"/>
          </a:xfrm>
          <a:prstGeom prst="rect">
            <a:avLst/>
          </a:prstGeom>
        </p:spPr>
        <p:txBody>
          <a:bodyPr wrap="none">
            <a:spAutoFit/>
          </a:bodyPr>
          <a:lstStyle/>
          <a:p>
            <a:r>
              <a:rPr lang="it-IT" dirty="0" smtClean="0">
                <a:solidFill>
                  <a:srgbClr val="FF6600"/>
                </a:solidFill>
                <a:latin typeface="Chalkduster"/>
                <a:cs typeface="Chalkduster"/>
              </a:rPr>
              <a:t>Antonia</a:t>
            </a:r>
            <a:endParaRPr lang="it-IT" dirty="0">
              <a:solidFill>
                <a:srgbClr val="FF6600"/>
              </a:solidFill>
              <a:latin typeface="Chalkduster"/>
              <a:cs typeface="Chalkduster"/>
            </a:endParaRPr>
          </a:p>
        </p:txBody>
      </p:sp>
      <p:sp>
        <p:nvSpPr>
          <p:cNvPr id="8" name="CasellaDiTesto 7"/>
          <p:cNvSpPr txBox="1"/>
          <p:nvPr/>
        </p:nvSpPr>
        <p:spPr>
          <a:xfrm>
            <a:off x="314858" y="1289183"/>
            <a:ext cx="8797658" cy="1169551"/>
          </a:xfrm>
          <a:prstGeom prst="rect">
            <a:avLst/>
          </a:prstGeom>
          <a:noFill/>
        </p:spPr>
        <p:txBody>
          <a:bodyPr wrap="none" rtlCol="0">
            <a:spAutoFit/>
          </a:bodyPr>
          <a:lstStyle/>
          <a:p>
            <a:r>
              <a:rPr lang="it-IT" sz="1400" b="1" dirty="0" smtClean="0">
                <a:latin typeface="American Typewriter"/>
                <a:cs typeface="American Typewriter"/>
              </a:rPr>
              <a:t>13 anni</a:t>
            </a:r>
          </a:p>
          <a:p>
            <a:r>
              <a:rPr lang="it-IT" sz="1400" dirty="0" err="1" smtClean="0">
                <a:latin typeface="American Typewriter"/>
                <a:cs typeface="American Typewriter"/>
              </a:rPr>
              <a:t>Ipertono</a:t>
            </a:r>
            <a:r>
              <a:rPr lang="it-IT" sz="1400" dirty="0" smtClean="0">
                <a:latin typeface="American Typewriter"/>
                <a:cs typeface="American Typewriter"/>
              </a:rPr>
              <a:t> degli arti inferiori con atteggiamento in estensione </a:t>
            </a:r>
          </a:p>
          <a:p>
            <a:r>
              <a:rPr lang="it-IT" sz="1400" dirty="0" err="1" smtClean="0">
                <a:latin typeface="American Typewriter"/>
                <a:cs typeface="American Typewriter"/>
              </a:rPr>
              <a:t>Ipertono</a:t>
            </a:r>
            <a:r>
              <a:rPr lang="it-IT" sz="1400" dirty="0" smtClean="0">
                <a:latin typeface="American Typewriter"/>
                <a:cs typeface="American Typewriter"/>
              </a:rPr>
              <a:t> degli arti superiori con atteggiamento in flessione</a:t>
            </a:r>
          </a:p>
          <a:p>
            <a:r>
              <a:rPr lang="it-IT" sz="1400" dirty="0" smtClean="0">
                <a:latin typeface="American Typewriter"/>
                <a:cs typeface="American Typewriter"/>
              </a:rPr>
              <a:t>Ritenzione urinaria con episodio di incontinenza (catetere di </a:t>
            </a:r>
            <a:r>
              <a:rPr lang="it-IT" sz="1400" dirty="0" err="1" smtClean="0">
                <a:latin typeface="American Typewriter"/>
                <a:cs typeface="American Typewriter"/>
              </a:rPr>
              <a:t>Foley</a:t>
            </a:r>
            <a:r>
              <a:rPr lang="it-IT" sz="1400" dirty="0" smtClean="0">
                <a:latin typeface="American Typewriter"/>
                <a:cs typeface="American Typewriter"/>
              </a:rPr>
              <a:t> in sede, al momento del ricovero)</a:t>
            </a:r>
          </a:p>
          <a:p>
            <a:r>
              <a:rPr lang="it-IT" sz="1400" dirty="0" smtClean="0">
                <a:latin typeface="American Typewriter"/>
                <a:cs typeface="American Typewriter"/>
              </a:rPr>
              <a:t>Lesione come da pregressi tagli a carico della cute delle cosce, bilateralmente   </a:t>
            </a:r>
            <a:endParaRPr lang="it-IT" sz="1400" dirty="0">
              <a:latin typeface="American Typewriter"/>
              <a:cs typeface="American Typewriter"/>
            </a:endParaRPr>
          </a:p>
        </p:txBody>
      </p:sp>
      <p:sp>
        <p:nvSpPr>
          <p:cNvPr id="9" name="CasellaDiTesto 8"/>
          <p:cNvSpPr txBox="1"/>
          <p:nvPr/>
        </p:nvSpPr>
        <p:spPr>
          <a:xfrm>
            <a:off x="314858" y="2742653"/>
            <a:ext cx="6758581" cy="769441"/>
          </a:xfrm>
          <a:prstGeom prst="rect">
            <a:avLst/>
          </a:prstGeom>
          <a:noFill/>
        </p:spPr>
        <p:txBody>
          <a:bodyPr wrap="none" rtlCol="0">
            <a:spAutoFit/>
          </a:bodyPr>
          <a:lstStyle/>
          <a:p>
            <a:r>
              <a:rPr lang="it-IT" sz="1600" b="1" dirty="0" smtClean="0">
                <a:latin typeface="American Typewriter"/>
                <a:cs typeface="American Typewriter"/>
              </a:rPr>
              <a:t>esame obiettivo</a:t>
            </a:r>
          </a:p>
          <a:p>
            <a:r>
              <a:rPr lang="it-IT" sz="1400" dirty="0" smtClean="0">
                <a:latin typeface="American Typewriter"/>
                <a:cs typeface="American Typewriter"/>
              </a:rPr>
              <a:t>Paziente non deambulante, in sedia a rotelle, accompagnata </a:t>
            </a:r>
            <a:r>
              <a:rPr lang="it-IT" sz="1400" dirty="0">
                <a:latin typeface="American Typewriter"/>
                <a:cs typeface="American Typewriter"/>
              </a:rPr>
              <a:t>da entrambi i genitori</a:t>
            </a:r>
            <a:r>
              <a:rPr lang="it-IT" sz="1400" dirty="0" smtClean="0">
                <a:latin typeface="American Typewriter"/>
                <a:cs typeface="American Typewriter"/>
              </a:rPr>
              <a:t>.</a:t>
            </a:r>
          </a:p>
          <a:p>
            <a:r>
              <a:rPr lang="it-IT" sz="1400" dirty="0" smtClean="0">
                <a:latin typeface="American Typewriter"/>
                <a:cs typeface="American Typewriter"/>
              </a:rPr>
              <a:t>Parametri vitali nella norma. Dolorabilità in ipocondrio dx.</a:t>
            </a:r>
          </a:p>
        </p:txBody>
      </p:sp>
      <p:sp>
        <p:nvSpPr>
          <p:cNvPr id="10" name="CasellaDiTesto 9"/>
          <p:cNvSpPr txBox="1"/>
          <p:nvPr/>
        </p:nvSpPr>
        <p:spPr>
          <a:xfrm>
            <a:off x="314858" y="3833322"/>
            <a:ext cx="8532651" cy="738664"/>
          </a:xfrm>
          <a:prstGeom prst="rect">
            <a:avLst/>
          </a:prstGeom>
          <a:noFill/>
        </p:spPr>
        <p:txBody>
          <a:bodyPr wrap="square" rtlCol="0">
            <a:spAutoFit/>
          </a:bodyPr>
          <a:lstStyle/>
          <a:p>
            <a:r>
              <a:rPr lang="it-IT" sz="1400" b="1" dirty="0">
                <a:latin typeface="American Typewriter"/>
                <a:cs typeface="American Typewriter"/>
              </a:rPr>
              <a:t>E.O.N</a:t>
            </a:r>
            <a:r>
              <a:rPr lang="it-IT" sz="1400" dirty="0">
                <a:latin typeface="American Typewriter"/>
                <a:cs typeface="American Typewriter"/>
              </a:rPr>
              <a:t>: arti superiori in flessione ed </a:t>
            </a:r>
            <a:r>
              <a:rPr lang="it-IT" sz="1400" dirty="0" smtClean="0">
                <a:latin typeface="American Typewriter"/>
                <a:cs typeface="American Typewriter"/>
              </a:rPr>
              <a:t>adduzione </a:t>
            </a:r>
            <a:r>
              <a:rPr lang="it-IT" sz="1400" dirty="0">
                <a:latin typeface="American Typewriter"/>
                <a:cs typeface="American Typewriter"/>
              </a:rPr>
              <a:t>con pugno chiuso </a:t>
            </a:r>
            <a:r>
              <a:rPr lang="it-IT" sz="1400" dirty="0" smtClean="0">
                <a:latin typeface="American Typewriter"/>
                <a:cs typeface="American Typewriter"/>
              </a:rPr>
              <a:t>bilateralmente, riducibile</a:t>
            </a:r>
          </a:p>
          <a:p>
            <a:r>
              <a:rPr lang="it-IT" sz="1400" dirty="0">
                <a:latin typeface="American Typewriter"/>
                <a:cs typeface="American Typewriter"/>
              </a:rPr>
              <a:t> </a:t>
            </a:r>
            <a:r>
              <a:rPr lang="it-IT" sz="1400" dirty="0" smtClean="0">
                <a:latin typeface="American Typewriter"/>
                <a:cs typeface="American Typewriter"/>
              </a:rPr>
              <a:t>           arti inferiori in estensione , ROT rotulei non evocabili, ipoestesia</a:t>
            </a:r>
          </a:p>
          <a:p>
            <a:r>
              <a:rPr lang="it-IT" sz="1400" dirty="0">
                <a:latin typeface="American Typewriter"/>
                <a:cs typeface="American Typewriter"/>
              </a:rPr>
              <a:t> </a:t>
            </a:r>
            <a:r>
              <a:rPr lang="it-IT" sz="1400" dirty="0" smtClean="0">
                <a:latin typeface="American Typewriter"/>
                <a:cs typeface="American Typewriter"/>
              </a:rPr>
              <a:t>           incontinenza urinaria e riferita assenza di stimolo alla minzione</a:t>
            </a:r>
            <a:endParaRPr lang="it-IT" sz="1400" dirty="0">
              <a:latin typeface="American Typewriter"/>
              <a:cs typeface="American Typewriter"/>
            </a:endParaRPr>
          </a:p>
        </p:txBody>
      </p:sp>
    </p:spTree>
    <p:extLst>
      <p:ext uri="{BB962C8B-B14F-4D97-AF65-F5344CB8AC3E}">
        <p14:creationId xmlns:p14="http://schemas.microsoft.com/office/powerpoint/2010/main" xmlns="" val="2538541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8793" y="145018"/>
            <a:ext cx="1577295" cy="400110"/>
          </a:xfrm>
          <a:prstGeom prst="rect">
            <a:avLst/>
          </a:prstGeom>
        </p:spPr>
        <p:txBody>
          <a:bodyPr wrap="none">
            <a:spAutoFit/>
          </a:bodyPr>
          <a:lstStyle/>
          <a:p>
            <a:r>
              <a:rPr lang="it-IT" sz="2000" dirty="0" smtClean="0">
                <a:solidFill>
                  <a:srgbClr val="FF6600"/>
                </a:solidFill>
                <a:latin typeface="Chalkduster"/>
                <a:cs typeface="Chalkduster"/>
              </a:rPr>
              <a:t>…Antonia</a:t>
            </a:r>
            <a:endParaRPr lang="it-IT" sz="2000" dirty="0">
              <a:solidFill>
                <a:srgbClr val="FF6600"/>
              </a:solidFill>
              <a:latin typeface="Chalkduster"/>
              <a:cs typeface="Chalkduster"/>
            </a:endParaRPr>
          </a:p>
        </p:txBody>
      </p:sp>
      <p:sp>
        <p:nvSpPr>
          <p:cNvPr id="2" name="Rettangolo 1"/>
          <p:cNvSpPr/>
          <p:nvPr/>
        </p:nvSpPr>
        <p:spPr>
          <a:xfrm>
            <a:off x="209907" y="1430427"/>
            <a:ext cx="3994104" cy="2862322"/>
          </a:xfrm>
          <a:prstGeom prst="rect">
            <a:avLst/>
          </a:prstGeom>
          <a:solidFill>
            <a:srgbClr val="F2F2F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it-IT" dirty="0"/>
          </a:p>
        </p:txBody>
      </p:sp>
      <p:sp>
        <p:nvSpPr>
          <p:cNvPr id="3" name="CasellaDiTesto 2"/>
          <p:cNvSpPr txBox="1"/>
          <p:nvPr/>
        </p:nvSpPr>
        <p:spPr>
          <a:xfrm>
            <a:off x="209906" y="1430427"/>
            <a:ext cx="4152106" cy="2492990"/>
          </a:xfrm>
          <a:prstGeom prst="rect">
            <a:avLst/>
          </a:prstGeom>
          <a:noFill/>
        </p:spPr>
        <p:txBody>
          <a:bodyPr wrap="square" rtlCol="0">
            <a:spAutoFit/>
          </a:bodyPr>
          <a:lstStyle/>
          <a:p>
            <a:r>
              <a:rPr lang="it-IT" sz="1200" dirty="0" smtClean="0">
                <a:latin typeface="Century Gothic"/>
                <a:cs typeface="Century Gothic"/>
              </a:rPr>
              <a:t>Emocromo</a:t>
            </a:r>
          </a:p>
          <a:p>
            <a:r>
              <a:rPr lang="it-IT" sz="1200" dirty="0" smtClean="0">
                <a:latin typeface="Century Gothic"/>
                <a:cs typeface="Century Gothic"/>
              </a:rPr>
              <a:t>Biochimica e AST,ALT, </a:t>
            </a:r>
            <a:r>
              <a:rPr lang="it-IT" sz="1200" dirty="0" err="1" smtClean="0">
                <a:latin typeface="Century Gothic"/>
                <a:cs typeface="Century Gothic"/>
              </a:rPr>
              <a:t>GGT,creatinina</a:t>
            </a:r>
            <a:r>
              <a:rPr lang="it-IT" sz="1200" dirty="0" smtClean="0">
                <a:latin typeface="Century Gothic"/>
                <a:cs typeface="Century Gothic"/>
              </a:rPr>
              <a:t> ,LDH, ferritina</a:t>
            </a:r>
          </a:p>
          <a:p>
            <a:r>
              <a:rPr lang="it-IT" sz="1200" dirty="0" smtClean="0">
                <a:latin typeface="Century Gothic"/>
                <a:cs typeface="Century Gothic"/>
              </a:rPr>
              <a:t>Proteina C reattiva</a:t>
            </a:r>
            <a:endParaRPr lang="it-IT" sz="1200" dirty="0">
              <a:latin typeface="Century Gothic"/>
              <a:cs typeface="Century Gothic"/>
            </a:endParaRPr>
          </a:p>
          <a:p>
            <a:r>
              <a:rPr lang="it-IT" sz="1200" dirty="0" smtClean="0">
                <a:latin typeface="Century Gothic"/>
                <a:cs typeface="Century Gothic"/>
              </a:rPr>
              <a:t>Striscio di sangue periferico</a:t>
            </a:r>
          </a:p>
          <a:p>
            <a:r>
              <a:rPr lang="it-IT" sz="1200" dirty="0" smtClean="0">
                <a:latin typeface="Century Gothic"/>
                <a:cs typeface="Century Gothic"/>
              </a:rPr>
              <a:t>Esame urine </a:t>
            </a:r>
            <a:r>
              <a:rPr lang="it-IT" sz="1200" dirty="0">
                <a:latin typeface="Century Gothic"/>
                <a:cs typeface="Century Gothic"/>
              </a:rPr>
              <a:t>,</a:t>
            </a:r>
            <a:r>
              <a:rPr lang="it-IT" sz="1200" dirty="0" smtClean="0">
                <a:latin typeface="Century Gothic"/>
                <a:cs typeface="Century Gothic"/>
              </a:rPr>
              <a:t>sedimento, catecolamine urinarie </a:t>
            </a:r>
            <a:endParaRPr lang="it-IT" sz="1200" dirty="0">
              <a:latin typeface="Century Gothic"/>
              <a:cs typeface="Century Gothic"/>
            </a:endParaRPr>
          </a:p>
          <a:p>
            <a:r>
              <a:rPr lang="it-IT" sz="1200" dirty="0" smtClean="0">
                <a:latin typeface="Century Gothic"/>
                <a:cs typeface="Century Gothic"/>
              </a:rPr>
              <a:t>ACTH, cortisolo</a:t>
            </a:r>
          </a:p>
          <a:p>
            <a:r>
              <a:rPr lang="it-IT" sz="1200" dirty="0" smtClean="0">
                <a:latin typeface="Century Gothic"/>
                <a:cs typeface="Century Gothic"/>
              </a:rPr>
              <a:t>Ig totali</a:t>
            </a:r>
          </a:p>
          <a:p>
            <a:r>
              <a:rPr lang="it-IT" sz="1200" dirty="0" smtClean="0">
                <a:latin typeface="Century Gothic"/>
                <a:cs typeface="Century Gothic"/>
              </a:rPr>
              <a:t>B2 </a:t>
            </a:r>
            <a:r>
              <a:rPr lang="it-IT" sz="1200" dirty="0" err="1" smtClean="0">
                <a:latin typeface="Century Gothic"/>
                <a:cs typeface="Century Gothic"/>
              </a:rPr>
              <a:t>microglobulina</a:t>
            </a:r>
            <a:r>
              <a:rPr lang="it-IT" sz="1200" dirty="0" smtClean="0">
                <a:latin typeface="Century Gothic"/>
                <a:cs typeface="Century Gothic"/>
              </a:rPr>
              <a:t> </a:t>
            </a:r>
            <a:r>
              <a:rPr lang="it-IT" sz="1200" dirty="0" err="1" smtClean="0">
                <a:latin typeface="Century Gothic"/>
                <a:cs typeface="Century Gothic"/>
              </a:rPr>
              <a:t>enolasi</a:t>
            </a:r>
            <a:r>
              <a:rPr lang="it-IT" sz="1200" dirty="0" smtClean="0">
                <a:latin typeface="Century Gothic"/>
                <a:cs typeface="Century Gothic"/>
              </a:rPr>
              <a:t>-neurone specifica</a:t>
            </a:r>
          </a:p>
          <a:p>
            <a:endParaRPr lang="it-IT" sz="1200" dirty="0">
              <a:latin typeface="Century Gothic"/>
              <a:cs typeface="Century Gothic"/>
            </a:endParaRPr>
          </a:p>
          <a:p>
            <a:r>
              <a:rPr lang="it-IT" sz="1200" dirty="0" smtClean="0">
                <a:latin typeface="Century Gothic"/>
                <a:cs typeface="Century Gothic"/>
              </a:rPr>
              <a:t>Ecografia addominale e valutazione reni e vie urinarie</a:t>
            </a:r>
            <a:endParaRPr lang="it-IT" sz="1200" dirty="0">
              <a:latin typeface="Century Gothic"/>
              <a:cs typeface="Century Gothic"/>
            </a:endParaRPr>
          </a:p>
          <a:p>
            <a:r>
              <a:rPr lang="it-IT" sz="1200" dirty="0" smtClean="0">
                <a:latin typeface="Century Gothic"/>
                <a:cs typeface="Century Gothic"/>
              </a:rPr>
              <a:t>RM encefalo e midollo</a:t>
            </a:r>
          </a:p>
          <a:p>
            <a:r>
              <a:rPr lang="it-IT" sz="1200" dirty="0" smtClean="0">
                <a:latin typeface="Century Gothic"/>
                <a:cs typeface="Century Gothic"/>
              </a:rPr>
              <a:t>Potenziali evocati motori </a:t>
            </a:r>
          </a:p>
        </p:txBody>
      </p:sp>
      <p:sp>
        <p:nvSpPr>
          <p:cNvPr id="6" name="CasellaDiTesto 5"/>
          <p:cNvSpPr txBox="1"/>
          <p:nvPr/>
        </p:nvSpPr>
        <p:spPr>
          <a:xfrm>
            <a:off x="514269" y="3923417"/>
            <a:ext cx="3218027" cy="369332"/>
          </a:xfrm>
          <a:prstGeom prst="rect">
            <a:avLst/>
          </a:prstGeom>
          <a:noFill/>
        </p:spPr>
        <p:txBody>
          <a:bodyPr wrap="square" rtlCol="0">
            <a:spAutoFit/>
          </a:bodyPr>
          <a:lstStyle/>
          <a:p>
            <a:r>
              <a:rPr lang="it-IT" dirty="0" smtClean="0">
                <a:solidFill>
                  <a:srgbClr val="660066"/>
                </a:solidFill>
                <a:latin typeface="Chalkduster"/>
                <a:cs typeface="Chalkduster"/>
              </a:rPr>
              <a:t>Tutto Nella Norma!!!</a:t>
            </a:r>
            <a:endParaRPr lang="it-IT" dirty="0">
              <a:solidFill>
                <a:srgbClr val="660066"/>
              </a:solidFill>
              <a:latin typeface="Chalkduster"/>
              <a:cs typeface="Chalkduster"/>
            </a:endParaRPr>
          </a:p>
        </p:txBody>
      </p:sp>
      <p:sp>
        <p:nvSpPr>
          <p:cNvPr id="11" name="Rettangolo 10"/>
          <p:cNvSpPr/>
          <p:nvPr/>
        </p:nvSpPr>
        <p:spPr>
          <a:xfrm>
            <a:off x="4645385" y="1485763"/>
            <a:ext cx="4208601" cy="2806986"/>
          </a:xfrm>
          <a:prstGeom prst="rect">
            <a:avLst/>
          </a:prstGeom>
          <a:solidFill>
            <a:srgbClr val="F2F2F2"/>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it-IT" dirty="0"/>
          </a:p>
        </p:txBody>
      </p:sp>
      <p:sp>
        <p:nvSpPr>
          <p:cNvPr id="12" name="CasellaDiTesto 11"/>
          <p:cNvSpPr txBox="1"/>
          <p:nvPr/>
        </p:nvSpPr>
        <p:spPr>
          <a:xfrm>
            <a:off x="4666375" y="1485763"/>
            <a:ext cx="4211409" cy="307777"/>
          </a:xfrm>
          <a:prstGeom prst="rect">
            <a:avLst/>
          </a:prstGeom>
          <a:noFill/>
        </p:spPr>
        <p:txBody>
          <a:bodyPr wrap="none" rtlCol="0">
            <a:spAutoFit/>
          </a:bodyPr>
          <a:lstStyle/>
          <a:p>
            <a:r>
              <a:rPr lang="it-IT" sz="1400" b="1" dirty="0" smtClean="0">
                <a:latin typeface="Chalkduster"/>
                <a:cs typeface="Chalkduster"/>
              </a:rPr>
              <a:t>Consulenza Neuropsichiatrica infantile</a:t>
            </a:r>
            <a:endParaRPr lang="it-IT" sz="1400" b="1" dirty="0">
              <a:latin typeface="Chalkduster"/>
              <a:cs typeface="Chalkduster"/>
            </a:endParaRPr>
          </a:p>
        </p:txBody>
      </p:sp>
      <p:sp>
        <p:nvSpPr>
          <p:cNvPr id="13" name="CasellaDiTesto 12"/>
          <p:cNvSpPr txBox="1"/>
          <p:nvPr/>
        </p:nvSpPr>
        <p:spPr>
          <a:xfrm>
            <a:off x="4838317" y="1793540"/>
            <a:ext cx="3697021" cy="2462213"/>
          </a:xfrm>
          <a:prstGeom prst="rect">
            <a:avLst/>
          </a:prstGeom>
          <a:noFill/>
        </p:spPr>
        <p:txBody>
          <a:bodyPr wrap="none" rtlCol="0">
            <a:spAutoFit/>
          </a:bodyPr>
          <a:lstStyle/>
          <a:p>
            <a:r>
              <a:rPr lang="it-IT" sz="1400" dirty="0" smtClean="0">
                <a:latin typeface="Century Gothic"/>
                <a:cs typeface="Century Gothic"/>
              </a:rPr>
              <a:t>Tono dell’umore disforico, con repentino</a:t>
            </a:r>
          </a:p>
          <a:p>
            <a:r>
              <a:rPr lang="it-IT" sz="1400" dirty="0" smtClean="0">
                <a:latin typeface="Century Gothic"/>
                <a:cs typeface="Century Gothic"/>
              </a:rPr>
              <a:t>Passaggio da momenti di tristezza a </a:t>
            </a:r>
          </a:p>
          <a:p>
            <a:r>
              <a:rPr lang="it-IT" sz="1400" dirty="0" smtClean="0">
                <a:latin typeface="Century Gothic"/>
                <a:cs typeface="Century Gothic"/>
              </a:rPr>
              <a:t>momenti di </a:t>
            </a:r>
            <a:r>
              <a:rPr lang="it-IT" sz="1400" dirty="0" err="1" smtClean="0">
                <a:latin typeface="Century Gothic"/>
                <a:cs typeface="Century Gothic"/>
              </a:rPr>
              <a:t>ipomaniacalità</a:t>
            </a:r>
            <a:r>
              <a:rPr lang="it-IT" sz="1400" dirty="0" smtClean="0">
                <a:latin typeface="Century Gothic"/>
                <a:cs typeface="Century Gothic"/>
              </a:rPr>
              <a:t>.</a:t>
            </a:r>
          </a:p>
          <a:p>
            <a:r>
              <a:rPr lang="it-IT" sz="1400" dirty="0" smtClean="0">
                <a:latin typeface="Century Gothic"/>
                <a:cs typeface="Century Gothic"/>
              </a:rPr>
              <a:t>Il comportamento non pare </a:t>
            </a:r>
          </a:p>
          <a:p>
            <a:r>
              <a:rPr lang="it-IT" sz="1400" dirty="0" smtClean="0">
                <a:latin typeface="Century Gothic"/>
                <a:cs typeface="Century Gothic"/>
              </a:rPr>
              <a:t>campionato da preoccupazione,</a:t>
            </a:r>
          </a:p>
          <a:p>
            <a:r>
              <a:rPr lang="it-IT" sz="1400" dirty="0">
                <a:latin typeface="Century Gothic"/>
                <a:cs typeface="Century Gothic"/>
              </a:rPr>
              <a:t>n</a:t>
            </a:r>
            <a:r>
              <a:rPr lang="it-IT" sz="1400" dirty="0" smtClean="0">
                <a:latin typeface="Century Gothic"/>
                <a:cs typeface="Century Gothic"/>
              </a:rPr>
              <a:t>onostante le condizione clinica. </a:t>
            </a:r>
            <a:endParaRPr lang="it-IT" sz="1400" dirty="0">
              <a:latin typeface="Century Gothic"/>
              <a:cs typeface="Century Gothic"/>
            </a:endParaRPr>
          </a:p>
          <a:p>
            <a:r>
              <a:rPr lang="it-IT" sz="1400" dirty="0" smtClean="0">
                <a:latin typeface="Century Gothic"/>
                <a:cs typeface="Century Gothic"/>
              </a:rPr>
              <a:t>Presente ideazione autolesiva, </a:t>
            </a:r>
          </a:p>
          <a:p>
            <a:r>
              <a:rPr lang="it-IT" sz="1400" dirty="0" smtClean="0">
                <a:latin typeface="Century Gothic"/>
                <a:cs typeface="Century Gothic"/>
              </a:rPr>
              <a:t>ma con possibilità di controllare </a:t>
            </a:r>
          </a:p>
          <a:p>
            <a:r>
              <a:rPr lang="it-IT" sz="1400" dirty="0" err="1" smtClean="0">
                <a:latin typeface="Century Gothic"/>
                <a:cs typeface="Century Gothic"/>
              </a:rPr>
              <a:t>facilemente</a:t>
            </a:r>
            <a:r>
              <a:rPr lang="it-IT" sz="1400" dirty="0" smtClean="0">
                <a:latin typeface="Century Gothic"/>
                <a:cs typeface="Century Gothic"/>
              </a:rPr>
              <a:t> tali pensieri.</a:t>
            </a:r>
          </a:p>
          <a:p>
            <a:endParaRPr lang="it-IT" sz="1400" dirty="0">
              <a:latin typeface="Century Gothic"/>
              <a:cs typeface="Century Gothic"/>
            </a:endParaRPr>
          </a:p>
          <a:p>
            <a:r>
              <a:rPr lang="it-IT" sz="1400" dirty="0" smtClean="0">
                <a:latin typeface="Century Gothic"/>
                <a:cs typeface="Century Gothic"/>
              </a:rPr>
              <a:t> </a:t>
            </a:r>
            <a:endParaRPr lang="it-IT" sz="1400" dirty="0">
              <a:latin typeface="Century Gothic"/>
              <a:cs typeface="Century Gothic"/>
            </a:endParaRPr>
          </a:p>
        </p:txBody>
      </p:sp>
      <p:sp>
        <p:nvSpPr>
          <p:cNvPr id="14" name="CasellaDiTesto 13"/>
          <p:cNvSpPr txBox="1"/>
          <p:nvPr/>
        </p:nvSpPr>
        <p:spPr>
          <a:xfrm>
            <a:off x="991802" y="4312503"/>
            <a:ext cx="6853409" cy="830997"/>
          </a:xfrm>
          <a:prstGeom prst="rect">
            <a:avLst/>
          </a:prstGeom>
          <a:noFill/>
        </p:spPr>
        <p:txBody>
          <a:bodyPr wrap="square" rtlCol="0">
            <a:spAutoFit/>
          </a:bodyPr>
          <a:lstStyle/>
          <a:p>
            <a:pPr algn="ctr"/>
            <a:r>
              <a:rPr lang="it-IT" sz="2400" dirty="0" smtClean="0">
                <a:solidFill>
                  <a:srgbClr val="0000FF"/>
                </a:solidFill>
                <a:latin typeface="Chalkduster"/>
                <a:cs typeface="Chalkduster"/>
              </a:rPr>
              <a:t>Disturbo depressivo e </a:t>
            </a:r>
          </a:p>
          <a:p>
            <a:pPr algn="ctr"/>
            <a:r>
              <a:rPr lang="it-IT" sz="2400" dirty="0" smtClean="0">
                <a:solidFill>
                  <a:srgbClr val="0000FF"/>
                </a:solidFill>
                <a:latin typeface="Chalkduster"/>
                <a:cs typeface="Chalkduster"/>
              </a:rPr>
              <a:t>disturbo da conversione</a:t>
            </a:r>
            <a:endParaRPr lang="it-IT" sz="2400" dirty="0">
              <a:solidFill>
                <a:srgbClr val="0000FF"/>
              </a:solidFill>
              <a:latin typeface="Chalkduster"/>
              <a:cs typeface="Chalkduster"/>
            </a:endParaRPr>
          </a:p>
        </p:txBody>
      </p:sp>
      <p:sp>
        <p:nvSpPr>
          <p:cNvPr id="16" name="CasellaDiTesto 15"/>
          <p:cNvSpPr txBox="1"/>
          <p:nvPr/>
        </p:nvSpPr>
        <p:spPr>
          <a:xfrm>
            <a:off x="1961564" y="53792"/>
            <a:ext cx="6291255" cy="1754326"/>
          </a:xfrm>
          <a:prstGeom prst="rect">
            <a:avLst/>
          </a:prstGeom>
          <a:noFill/>
        </p:spPr>
        <p:txBody>
          <a:bodyPr wrap="square" rtlCol="0">
            <a:spAutoFit/>
          </a:bodyPr>
          <a:lstStyle/>
          <a:p>
            <a:r>
              <a:rPr lang="it-IT" sz="1200" b="1" dirty="0" smtClean="0">
                <a:latin typeface="Century Gothic" pitchFamily="34" charset="0"/>
                <a:cs typeface="American Typewriter"/>
              </a:rPr>
              <a:t>Anamnesi familiare: </a:t>
            </a:r>
            <a:r>
              <a:rPr lang="it-IT" sz="1200" dirty="0" smtClean="0">
                <a:latin typeface="Century Gothic" pitchFamily="34" charset="0"/>
                <a:cs typeface="American Typewriter"/>
              </a:rPr>
              <a:t>familiarità per Sclerosi Multipla e atassia.</a:t>
            </a:r>
            <a:endParaRPr lang="it-IT" sz="1200" b="1" dirty="0" smtClean="0">
              <a:latin typeface="Century Gothic" pitchFamily="34" charset="0"/>
              <a:cs typeface="American Typewriter"/>
            </a:endParaRPr>
          </a:p>
          <a:p>
            <a:r>
              <a:rPr lang="it-IT" sz="1200" b="1" dirty="0" smtClean="0">
                <a:latin typeface="Century Gothic" pitchFamily="34" charset="0"/>
                <a:cs typeface="American Typewriter"/>
              </a:rPr>
              <a:t>Anamnesi </a:t>
            </a:r>
          </a:p>
          <a:p>
            <a:r>
              <a:rPr lang="it-IT" sz="1200" dirty="0" smtClean="0">
                <a:latin typeface="Century Gothic" pitchFamily="34" charset="0"/>
                <a:cs typeface="American Typewriter"/>
              </a:rPr>
              <a:t>Da circa 6 mesi astenia </a:t>
            </a:r>
          </a:p>
          <a:p>
            <a:r>
              <a:rPr lang="it-IT" sz="1200" dirty="0" smtClean="0">
                <a:latin typeface="Century Gothic" pitchFamily="34" charset="0"/>
                <a:cs typeface="American Typewriter"/>
              </a:rPr>
              <a:t>6 giorni addietro esordio improvviso di ritenzione urinaria e disturbo della deambulazione</a:t>
            </a:r>
          </a:p>
          <a:p>
            <a:r>
              <a:rPr lang="it-IT" sz="1200" dirty="0" smtClean="0">
                <a:latin typeface="Century Gothic" pitchFamily="34" charset="0"/>
                <a:cs typeface="American Typewriter"/>
              </a:rPr>
              <a:t>Comparsa di ritenzione urinaria in mattinata pertanto PS per </a:t>
            </a:r>
            <a:r>
              <a:rPr lang="it-IT" sz="1200" dirty="0" err="1" smtClean="0">
                <a:latin typeface="Century Gothic" pitchFamily="34" charset="0"/>
                <a:cs typeface="American Typewriter"/>
              </a:rPr>
              <a:t>cateterizzazione</a:t>
            </a:r>
            <a:r>
              <a:rPr lang="it-IT" sz="1200" dirty="0" smtClean="0">
                <a:latin typeface="Century Gothic" pitchFamily="34" charset="0"/>
                <a:cs typeface="American Typewriter"/>
              </a:rPr>
              <a:t>, </a:t>
            </a:r>
          </a:p>
          <a:p>
            <a:r>
              <a:rPr lang="it-IT" sz="1200" dirty="0" smtClean="0">
                <a:latin typeface="Century Gothic" pitchFamily="34" charset="0"/>
                <a:cs typeface="American Typewriter"/>
              </a:rPr>
              <a:t>Giunge a ricovero per un approfondimenti.</a:t>
            </a:r>
            <a:endParaRPr lang="it-IT" sz="1200" dirty="0">
              <a:latin typeface="Century Gothic" pitchFamily="34" charset="0"/>
              <a:cs typeface="American Typewriter"/>
            </a:endParaRPr>
          </a:p>
          <a:p>
            <a:endParaRPr lang="it-IT" sz="1200" dirty="0" smtClean="0">
              <a:latin typeface="Century Gothic" pitchFamily="34" charset="0"/>
              <a:cs typeface="American Typewriter"/>
            </a:endParaRPr>
          </a:p>
          <a:p>
            <a:endParaRPr lang="it-IT" sz="1200" dirty="0" smtClean="0">
              <a:latin typeface="Century Gothic" pitchFamily="34" charset="0"/>
              <a:cs typeface="American Typewriter"/>
            </a:endParaRPr>
          </a:p>
        </p:txBody>
      </p:sp>
    </p:spTree>
    <p:extLst>
      <p:ext uri="{BB962C8B-B14F-4D97-AF65-F5344CB8AC3E}">
        <p14:creationId xmlns:p14="http://schemas.microsoft.com/office/powerpoint/2010/main" xmlns="" val="526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0.7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11" grpId="0" animBg="1"/>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1371" y="321552"/>
            <a:ext cx="6199133" cy="523220"/>
          </a:xfrm>
          <a:prstGeom prst="rect">
            <a:avLst/>
          </a:prstGeom>
          <a:noFill/>
        </p:spPr>
        <p:txBody>
          <a:bodyPr wrap="none" rtlCol="0">
            <a:spAutoFit/>
          </a:bodyPr>
          <a:lstStyle/>
          <a:p>
            <a:r>
              <a:rPr lang="it-IT" sz="2800" b="1" dirty="0" smtClean="0">
                <a:latin typeface="American Typewriter"/>
                <a:cs typeface="American Typewriter"/>
              </a:rPr>
              <a:t>Il ruolo del pediatra: lo screening</a:t>
            </a:r>
          </a:p>
        </p:txBody>
      </p:sp>
      <p:pic>
        <p:nvPicPr>
          <p:cNvPr id="2" name="Immagine 1"/>
          <p:cNvPicPr>
            <a:picLocks noChangeAspect="1"/>
          </p:cNvPicPr>
          <p:nvPr/>
        </p:nvPicPr>
        <p:blipFill>
          <a:blip r:embed="rId3" cstate="print"/>
          <a:stretch>
            <a:fillRect/>
          </a:stretch>
        </p:blipFill>
        <p:spPr>
          <a:xfrm>
            <a:off x="6792175" y="209428"/>
            <a:ext cx="2179073" cy="635344"/>
          </a:xfrm>
          <a:prstGeom prst="rect">
            <a:avLst/>
          </a:prstGeom>
        </p:spPr>
      </p:pic>
      <p:pic>
        <p:nvPicPr>
          <p:cNvPr id="7" name="Immagine 6" descr="Schermata 2017-04-03 alle 23.46.3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371" y="1131030"/>
            <a:ext cx="7874000" cy="3326787"/>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xmlns="" val="2607919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8793" y="145018"/>
            <a:ext cx="1210588" cy="400110"/>
          </a:xfrm>
          <a:prstGeom prst="rect">
            <a:avLst/>
          </a:prstGeom>
        </p:spPr>
        <p:txBody>
          <a:bodyPr wrap="none">
            <a:spAutoFit/>
          </a:bodyPr>
          <a:lstStyle/>
          <a:p>
            <a:r>
              <a:rPr lang="it-IT" sz="2000" dirty="0" err="1" smtClean="0">
                <a:solidFill>
                  <a:srgbClr val="FF6600"/>
                </a:solidFill>
                <a:latin typeface="Chalkduster"/>
                <a:cs typeface="Chalkduster"/>
              </a:rPr>
              <a:t>…Marika</a:t>
            </a:r>
            <a:endParaRPr lang="it-IT" sz="2000" dirty="0">
              <a:solidFill>
                <a:srgbClr val="FF6600"/>
              </a:solidFill>
              <a:latin typeface="Chalkduster"/>
              <a:cs typeface="Chalkduster"/>
            </a:endParaRPr>
          </a:p>
        </p:txBody>
      </p:sp>
      <p:sp>
        <p:nvSpPr>
          <p:cNvPr id="6" name="CasellaDiTesto 5"/>
          <p:cNvSpPr txBox="1"/>
          <p:nvPr/>
        </p:nvSpPr>
        <p:spPr>
          <a:xfrm>
            <a:off x="256478" y="545128"/>
            <a:ext cx="8887522" cy="954107"/>
          </a:xfrm>
          <a:prstGeom prst="rect">
            <a:avLst/>
          </a:prstGeom>
          <a:noFill/>
        </p:spPr>
        <p:txBody>
          <a:bodyPr wrap="square" rtlCol="0">
            <a:spAutoFit/>
          </a:bodyPr>
          <a:lstStyle/>
          <a:p>
            <a:r>
              <a:rPr lang="it-IT" sz="1400" dirty="0" smtClean="0">
                <a:latin typeface="Century Gothic" pitchFamily="34" charset="0"/>
              </a:rPr>
              <a:t>13 mesi, buona salute ai 4 mesi quando compariva gastroenterite acuta e APLV</a:t>
            </a:r>
          </a:p>
          <a:p>
            <a:r>
              <a:rPr lang="it-IT" sz="1400" dirty="0" smtClean="0">
                <a:latin typeface="Century Gothic" pitchFamily="34" charset="0"/>
              </a:rPr>
              <a:t>Iniziava dieta senza PLV, ma data persistenza di diarrea (5-16 evacuazioni /die) e </a:t>
            </a:r>
          </a:p>
          <a:p>
            <a:r>
              <a:rPr lang="it-IT" sz="1400" dirty="0" smtClean="0">
                <a:latin typeface="Century Gothic" pitchFamily="34" charset="0"/>
              </a:rPr>
              <a:t>concomitante perdita di peso negli ultimi 4 mesi, ma non compromissione accrescimento staturale.</a:t>
            </a:r>
          </a:p>
          <a:p>
            <a:r>
              <a:rPr lang="it-IT" sz="1400" dirty="0" smtClean="0">
                <a:latin typeface="Century Gothic" pitchFamily="34" charset="0"/>
              </a:rPr>
              <a:t>Giunge per approfondimento.</a:t>
            </a:r>
          </a:p>
        </p:txBody>
      </p:sp>
      <p:sp>
        <p:nvSpPr>
          <p:cNvPr id="34" name="CasellaDiTesto 33"/>
          <p:cNvSpPr txBox="1"/>
          <p:nvPr/>
        </p:nvSpPr>
        <p:spPr>
          <a:xfrm>
            <a:off x="423746" y="1728439"/>
            <a:ext cx="3582261" cy="1815882"/>
          </a:xfrm>
          <a:prstGeom prst="rect">
            <a:avLst/>
          </a:prstGeom>
          <a:noFill/>
        </p:spPr>
        <p:txBody>
          <a:bodyPr wrap="square" rtlCol="0">
            <a:spAutoFit/>
          </a:bodyPr>
          <a:lstStyle/>
          <a:p>
            <a:r>
              <a:rPr lang="it-IT" sz="1600" b="1" dirty="0" smtClean="0">
                <a:latin typeface="Century Gothic" pitchFamily="34" charset="0"/>
              </a:rPr>
              <a:t>Esame obiettivo</a:t>
            </a:r>
          </a:p>
          <a:p>
            <a:r>
              <a:rPr lang="it-IT" sz="1600" dirty="0" smtClean="0">
                <a:latin typeface="Century Gothic" pitchFamily="34" charset="0"/>
              </a:rPr>
              <a:t>Peso  8,350 kg (5°-10°p) </a:t>
            </a:r>
          </a:p>
          <a:p>
            <a:r>
              <a:rPr lang="it-IT" sz="1600" dirty="0" smtClean="0">
                <a:latin typeface="Century Gothic" pitchFamily="34" charset="0"/>
              </a:rPr>
              <a:t>lunghezza 76 cm (50°-75°p)  P/L &lt;5°p</a:t>
            </a:r>
          </a:p>
          <a:p>
            <a:r>
              <a:rPr lang="it-IT" sz="1600" dirty="0" smtClean="0">
                <a:latin typeface="Century Gothic" pitchFamily="34" charset="0"/>
              </a:rPr>
              <a:t>Esame clinico nella norma</a:t>
            </a:r>
          </a:p>
          <a:p>
            <a:r>
              <a:rPr lang="it-IT" sz="1600" dirty="0" smtClean="0">
                <a:latin typeface="Century Gothic" pitchFamily="34" charset="0"/>
              </a:rPr>
              <a:t>Sviluppo psicomotorio adeguato all’età</a:t>
            </a:r>
          </a:p>
        </p:txBody>
      </p:sp>
      <p:sp>
        <p:nvSpPr>
          <p:cNvPr id="36" name="CasellaDiTesto 35"/>
          <p:cNvSpPr txBox="1"/>
          <p:nvPr/>
        </p:nvSpPr>
        <p:spPr>
          <a:xfrm>
            <a:off x="256478" y="3702205"/>
            <a:ext cx="4137550" cy="584776"/>
          </a:xfrm>
          <a:prstGeom prst="rect">
            <a:avLst/>
          </a:prstGeom>
          <a:noFill/>
        </p:spPr>
        <p:txBody>
          <a:bodyPr wrap="none" rtlCol="0">
            <a:spAutoFit/>
          </a:bodyPr>
          <a:lstStyle/>
          <a:p>
            <a:r>
              <a:rPr lang="it-IT" sz="1600" b="1" i="1" dirty="0" smtClean="0">
                <a:latin typeface="Century Gothic"/>
                <a:cs typeface="Century Gothic"/>
              </a:rPr>
              <a:t>Dieta con </a:t>
            </a:r>
            <a:r>
              <a:rPr lang="it-IT" sz="1600" b="1" i="1" dirty="0" err="1" smtClean="0">
                <a:latin typeface="Century Gothic"/>
                <a:cs typeface="Century Gothic"/>
              </a:rPr>
              <a:t>idrolisato</a:t>
            </a:r>
            <a:r>
              <a:rPr lang="it-IT" sz="1600" b="1" i="1" dirty="0" smtClean="0">
                <a:latin typeface="Century Gothic"/>
                <a:cs typeface="Century Gothic"/>
              </a:rPr>
              <a:t> di proteine del latte </a:t>
            </a:r>
          </a:p>
          <a:p>
            <a:r>
              <a:rPr lang="it-IT" sz="1600" b="1" i="1" dirty="0" smtClean="0">
                <a:latin typeface="Century Gothic"/>
                <a:cs typeface="Century Gothic"/>
              </a:rPr>
              <a:t>apporto calorico  170 kcal/kg/</a:t>
            </a:r>
            <a:r>
              <a:rPr lang="it-IT" sz="1600" b="1" i="1" dirty="0" err="1" smtClean="0">
                <a:latin typeface="Century Gothic"/>
                <a:cs typeface="Century Gothic"/>
              </a:rPr>
              <a:t>die</a:t>
            </a:r>
            <a:endParaRPr lang="it-IT" sz="1600" b="1" i="1" dirty="0" smtClean="0">
              <a:latin typeface="Century Gothic"/>
              <a:cs typeface="Century Gothic"/>
            </a:endParaRPr>
          </a:p>
        </p:txBody>
      </p:sp>
      <p:pic>
        <p:nvPicPr>
          <p:cNvPr id="2" name="Immagine 1" descr="Schermata 2017-04-12 alle 06.46.2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1027" y="1499235"/>
            <a:ext cx="2411411" cy="350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020775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6478" y="669081"/>
            <a:ext cx="3972850" cy="3434575"/>
          </a:xfrm>
          <a:prstGeom prst="rect">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 name="Rectangle 3"/>
          <p:cNvSpPr>
            <a:spLocks noGrp="1" noRot="1" noChangeArrowheads="1"/>
          </p:cNvSpPr>
          <p:nvPr>
            <p:ph idx="1"/>
          </p:nvPr>
        </p:nvSpPr>
        <p:spPr>
          <a:xfrm>
            <a:off x="4452873" y="145018"/>
            <a:ext cx="4479253" cy="2419762"/>
          </a:xfrm>
          <a:solidFill>
            <a:srgbClr val="FFF488"/>
          </a:solidFill>
          <a:ln w="19050">
            <a:solidFill>
              <a:srgbClr val="FFC000"/>
            </a:solidFill>
          </a:ln>
        </p:spPr>
        <p:txBody>
          <a:bodyPr rtlCol="0">
            <a:noAutofit/>
          </a:bodyPr>
          <a:lstStyle/>
          <a:p>
            <a:pPr marL="609600" indent="-609600" eaLnBrk="1" fontAlgn="auto" hangingPunct="1">
              <a:spcAft>
                <a:spcPts val="0"/>
              </a:spcAft>
              <a:buFont typeface="Wingdings 2" pitchFamily="18" charset="2"/>
              <a:buNone/>
              <a:defRPr/>
            </a:pPr>
            <a:endParaRPr lang="it-IT" sz="1400" b="1" dirty="0" smtClean="0">
              <a:latin typeface="Century Gothic" pitchFamily="34" charset="0"/>
            </a:endParaRPr>
          </a:p>
          <a:p>
            <a:pPr marL="609600" indent="-609600">
              <a:buNone/>
              <a:defRPr/>
            </a:pPr>
            <a:endParaRPr lang="it-IT" sz="900" b="1" dirty="0" smtClean="0">
              <a:effectLst>
                <a:outerShdw blurRad="38100" dist="38100" dir="2700000" algn="tl">
                  <a:srgbClr val="000000">
                    <a:alpha val="43137"/>
                  </a:srgbClr>
                </a:outerShdw>
              </a:effectLst>
              <a:uFill>
                <a:solidFill>
                  <a:srgbClr val="FF0000"/>
                </a:solidFill>
              </a:uFill>
              <a:latin typeface="Century Gothic" pitchFamily="34" charset="0"/>
            </a:endParaRPr>
          </a:p>
          <a:p>
            <a:pPr marL="609600" indent="-609600">
              <a:buNone/>
              <a:defRPr/>
            </a:pPr>
            <a:r>
              <a:rPr lang="it-IT" sz="1400" dirty="0" err="1" smtClean="0">
                <a:uFill>
                  <a:solidFill>
                    <a:srgbClr val="FF0000"/>
                  </a:solidFill>
                </a:uFill>
                <a:latin typeface="Century Gothic" pitchFamily="34" charset="0"/>
              </a:rPr>
              <a:t>Calprotectina</a:t>
            </a:r>
            <a:r>
              <a:rPr lang="it-IT" sz="1400" dirty="0" smtClean="0">
                <a:uFill>
                  <a:solidFill>
                    <a:srgbClr val="FF0000"/>
                  </a:solidFill>
                </a:uFill>
                <a:latin typeface="Century Gothic" pitchFamily="34" charset="0"/>
              </a:rPr>
              <a:t> fecale:  200 </a:t>
            </a:r>
            <a:r>
              <a:rPr lang="it-IT" sz="1400" dirty="0" err="1" smtClean="0">
                <a:uFill>
                  <a:solidFill>
                    <a:srgbClr val="FF0000"/>
                  </a:solidFill>
                </a:uFill>
                <a:latin typeface="Century Gothic" pitchFamily="34" charset="0"/>
              </a:rPr>
              <a:t>mcg</a:t>
            </a:r>
            <a:r>
              <a:rPr lang="it-IT" sz="1400" dirty="0" smtClean="0">
                <a:uFill>
                  <a:solidFill>
                    <a:srgbClr val="FF0000"/>
                  </a:solidFill>
                </a:uFill>
                <a:latin typeface="Century Gothic" pitchFamily="34" charset="0"/>
              </a:rPr>
              <a:t>/g feci </a:t>
            </a:r>
            <a:r>
              <a:rPr lang="it-IT" sz="1400" b="1" dirty="0" smtClean="0">
                <a:uFill>
                  <a:solidFill>
                    <a:srgbClr val="FF0000"/>
                  </a:solidFill>
                </a:uFill>
                <a:latin typeface="Century Gothic" pitchFamily="34" charset="0"/>
              </a:rPr>
              <a:t>(</a:t>
            </a:r>
            <a:r>
              <a:rPr lang="it-IT" sz="1400" b="1" dirty="0" err="1" smtClean="0">
                <a:latin typeface="Century Gothic" pitchFamily="34" charset="0"/>
              </a:rPr>
              <a:t>vn</a:t>
            </a:r>
            <a:r>
              <a:rPr lang="it-IT" sz="1400" b="1" dirty="0" smtClean="0">
                <a:latin typeface="Century Gothic" pitchFamily="34" charset="0"/>
              </a:rPr>
              <a:t> &lt;100)</a:t>
            </a:r>
          </a:p>
          <a:p>
            <a:pPr marL="609600" indent="-609600">
              <a:buNone/>
              <a:defRPr/>
            </a:pPr>
            <a:r>
              <a:rPr lang="it-IT" sz="1400" b="1" dirty="0" smtClean="0">
                <a:latin typeface="Century Gothic" pitchFamily="34" charset="0"/>
              </a:rPr>
              <a:t>Diarrea osmotica: GAP &gt;125 </a:t>
            </a:r>
            <a:r>
              <a:rPr lang="it-IT" sz="1400" b="1" dirty="0" err="1" smtClean="0">
                <a:latin typeface="Century Gothic" pitchFamily="34" charset="0"/>
              </a:rPr>
              <a:t>mOSM</a:t>
            </a:r>
            <a:r>
              <a:rPr lang="it-IT" sz="1400" b="1" dirty="0" smtClean="0">
                <a:latin typeface="Century Gothic" pitchFamily="34" charset="0"/>
              </a:rPr>
              <a:t>/L</a:t>
            </a:r>
          </a:p>
          <a:p>
            <a:pPr marL="609600" indent="-609600" eaLnBrk="1" fontAlgn="auto" hangingPunct="1">
              <a:spcAft>
                <a:spcPts val="0"/>
              </a:spcAft>
              <a:buFont typeface="Wingdings 2" pitchFamily="18" charset="2"/>
              <a:buNone/>
              <a:defRPr/>
            </a:pPr>
            <a:r>
              <a:rPr lang="it-IT" sz="1400" b="1" dirty="0" smtClean="0">
                <a:latin typeface="Century Gothic" pitchFamily="34" charset="0"/>
              </a:rPr>
              <a:t>EGA </a:t>
            </a:r>
            <a:r>
              <a:rPr lang="it-IT" sz="1400" dirty="0" smtClean="0">
                <a:uFill>
                  <a:solidFill>
                    <a:srgbClr val="FF0000"/>
                  </a:solidFill>
                </a:uFill>
                <a:latin typeface="Century Gothic" pitchFamily="34" charset="0"/>
              </a:rPr>
              <a:t>lieve acidosi metabolica </a:t>
            </a:r>
            <a:r>
              <a:rPr lang="it-IT" sz="1400" dirty="0" smtClean="0">
                <a:latin typeface="Century Gothic" pitchFamily="34" charset="0"/>
              </a:rPr>
              <a:t>compensata</a:t>
            </a:r>
          </a:p>
          <a:p>
            <a:pPr>
              <a:buNone/>
              <a:defRPr/>
            </a:pPr>
            <a:r>
              <a:rPr lang="it-IT" sz="1400" b="1" dirty="0" smtClean="0">
                <a:uFill>
                  <a:solidFill>
                    <a:srgbClr val="FF0000"/>
                  </a:solidFill>
                </a:uFill>
                <a:latin typeface="Century Gothic" pitchFamily="34" charset="0"/>
                <a:cs typeface="Arial" pitchFamily="34" charset="0"/>
              </a:rPr>
              <a:t>RAST </a:t>
            </a:r>
            <a:r>
              <a:rPr lang="it-IT" sz="1400" dirty="0" smtClean="0">
                <a:uFill>
                  <a:solidFill>
                    <a:srgbClr val="FF0000"/>
                  </a:solidFill>
                </a:uFill>
                <a:latin typeface="Century Gothic" pitchFamily="34" charset="0"/>
                <a:cs typeface="Arial" pitchFamily="34" charset="0"/>
              </a:rPr>
              <a:t>per </a:t>
            </a:r>
            <a:r>
              <a:rPr lang="it-IT" sz="1400" dirty="0" err="1" smtClean="0">
                <a:uFill>
                  <a:solidFill>
                    <a:srgbClr val="FF0000"/>
                  </a:solidFill>
                </a:uFill>
                <a:latin typeface="Century Gothic" pitchFamily="34" charset="0"/>
                <a:cs typeface="Arial" pitchFamily="34" charset="0"/>
              </a:rPr>
              <a:t>trofoallergeni</a:t>
            </a:r>
            <a:r>
              <a:rPr lang="it-IT" sz="1400" dirty="0" smtClean="0">
                <a:uFill>
                  <a:solidFill>
                    <a:srgbClr val="FF0000"/>
                  </a:solidFill>
                </a:uFill>
                <a:latin typeface="Century Gothic" pitchFamily="34" charset="0"/>
                <a:cs typeface="Arial" pitchFamily="34" charset="0"/>
              </a:rPr>
              <a:t>: positivi per latte</a:t>
            </a:r>
            <a:r>
              <a:rPr lang="it-IT" sz="1200" dirty="0" smtClean="0">
                <a:uFill>
                  <a:solidFill>
                    <a:srgbClr val="FF0000"/>
                  </a:solidFill>
                </a:uFill>
                <a:latin typeface="Century Gothic" pitchFamily="34" charset="0"/>
                <a:cs typeface="Arial" pitchFamily="34" charset="0"/>
              </a:rPr>
              <a:t>(1.93KU/ml)</a:t>
            </a:r>
            <a:r>
              <a:rPr lang="it-IT" sz="1400" dirty="0" smtClean="0">
                <a:uFill>
                  <a:solidFill>
                    <a:srgbClr val="FF0000"/>
                  </a:solidFill>
                </a:uFill>
                <a:latin typeface="Century Gothic" pitchFamily="34" charset="0"/>
                <a:cs typeface="Arial" pitchFamily="34" charset="0"/>
              </a:rPr>
              <a:t>e beta </a:t>
            </a:r>
            <a:r>
              <a:rPr lang="it-IT" sz="1400" dirty="0" err="1" smtClean="0">
                <a:uFill>
                  <a:solidFill>
                    <a:srgbClr val="FF0000"/>
                  </a:solidFill>
                </a:uFill>
                <a:latin typeface="Century Gothic" pitchFamily="34" charset="0"/>
                <a:cs typeface="Arial" pitchFamily="34" charset="0"/>
              </a:rPr>
              <a:t>lattoglobulina</a:t>
            </a:r>
            <a:r>
              <a:rPr lang="it-IT" sz="1400" dirty="0" smtClean="0">
                <a:uFill>
                  <a:solidFill>
                    <a:srgbClr val="FF0000"/>
                  </a:solidFill>
                </a:uFill>
                <a:latin typeface="Century Gothic" pitchFamily="34" charset="0"/>
                <a:cs typeface="Arial" pitchFamily="34" charset="0"/>
              </a:rPr>
              <a:t> </a:t>
            </a:r>
            <a:r>
              <a:rPr lang="it-IT" sz="1200" dirty="0" smtClean="0">
                <a:uFill>
                  <a:solidFill>
                    <a:srgbClr val="FF0000"/>
                  </a:solidFill>
                </a:uFill>
                <a:latin typeface="Century Gothic" pitchFamily="34" charset="0"/>
                <a:cs typeface="Arial" pitchFamily="34" charset="0"/>
              </a:rPr>
              <a:t>(2.28 KU/ml)</a:t>
            </a:r>
          </a:p>
          <a:p>
            <a:pPr>
              <a:buNone/>
              <a:defRPr/>
            </a:pPr>
            <a:r>
              <a:rPr lang="it-IT" sz="1400" b="1" dirty="0" smtClean="0">
                <a:uFill>
                  <a:solidFill>
                    <a:srgbClr val="FF0000"/>
                  </a:solidFill>
                </a:uFill>
                <a:latin typeface="Century Gothic" pitchFamily="34" charset="0"/>
                <a:cs typeface="Arial" pitchFamily="34" charset="0"/>
              </a:rPr>
              <a:t>SPT </a:t>
            </a:r>
            <a:r>
              <a:rPr lang="it-IT" sz="1400" dirty="0" smtClean="0">
                <a:uFill>
                  <a:solidFill>
                    <a:srgbClr val="FF0000"/>
                  </a:solidFill>
                </a:uFill>
                <a:latin typeface="Century Gothic" pitchFamily="34" charset="0"/>
                <a:cs typeface="Arial" pitchFamily="34" charset="0"/>
              </a:rPr>
              <a:t>per lattoalbumina e </a:t>
            </a:r>
            <a:r>
              <a:rPr lang="it-IT" sz="1400" dirty="0" err="1" smtClean="0">
                <a:uFill>
                  <a:solidFill>
                    <a:srgbClr val="FF0000"/>
                  </a:solidFill>
                </a:uFill>
                <a:latin typeface="Century Gothic" pitchFamily="34" charset="0"/>
                <a:cs typeface="Arial" pitchFamily="34" charset="0"/>
              </a:rPr>
              <a:t>betalattoglobulina</a:t>
            </a:r>
            <a:r>
              <a:rPr lang="it-IT" sz="1400" dirty="0" smtClean="0">
                <a:uFill>
                  <a:solidFill>
                    <a:srgbClr val="FF0000"/>
                  </a:solidFill>
                </a:uFill>
                <a:latin typeface="Century Gothic" pitchFamily="34" charset="0"/>
                <a:cs typeface="Arial" pitchFamily="34" charset="0"/>
              </a:rPr>
              <a:t> positivi</a:t>
            </a:r>
          </a:p>
          <a:p>
            <a:pPr>
              <a:buNone/>
              <a:defRPr/>
            </a:pPr>
            <a:r>
              <a:rPr lang="it-IT" sz="1400" b="1" dirty="0" smtClean="0">
                <a:latin typeface="Century Gothic" pitchFamily="34" charset="0"/>
                <a:cs typeface="Arial" pitchFamily="34" charset="0"/>
              </a:rPr>
              <a:t>EGDS: </a:t>
            </a:r>
            <a:r>
              <a:rPr lang="it-IT" sz="1400" dirty="0" smtClean="0">
                <a:latin typeface="Century Gothic" pitchFamily="34" charset="0"/>
                <a:cs typeface="Arial" pitchFamily="34" charset="0"/>
              </a:rPr>
              <a:t>atrofia della mucosa duodenale (T3a)</a:t>
            </a:r>
          </a:p>
          <a:p>
            <a:pPr>
              <a:buNone/>
              <a:defRPr/>
            </a:pPr>
            <a:endParaRPr lang="it-IT" sz="1400" b="1" dirty="0" smtClean="0">
              <a:latin typeface="Century Gothic" pitchFamily="34" charset="0"/>
              <a:cs typeface="Arial" pitchFamily="34" charset="0"/>
            </a:endParaRPr>
          </a:p>
          <a:p>
            <a:pPr>
              <a:buNone/>
              <a:defRPr/>
            </a:pPr>
            <a:endParaRPr lang="it-IT" sz="1400" b="1" dirty="0" smtClean="0">
              <a:latin typeface="Century Gothic" pitchFamily="34" charset="0"/>
              <a:cs typeface="Arial" pitchFamily="34" charset="0"/>
            </a:endParaRPr>
          </a:p>
          <a:p>
            <a:pPr marL="609600" indent="-609600" eaLnBrk="1" fontAlgn="auto" hangingPunct="1">
              <a:spcAft>
                <a:spcPts val="0"/>
              </a:spcAft>
              <a:buFont typeface="Wingdings 2" pitchFamily="18" charset="2"/>
              <a:buNone/>
              <a:defRPr/>
            </a:pPr>
            <a:endParaRPr lang="it-IT" sz="1400" b="1" dirty="0" smtClean="0">
              <a:latin typeface="Century Gothic" pitchFamily="34" charset="0"/>
            </a:endParaRPr>
          </a:p>
          <a:p>
            <a:pPr marL="609600" indent="-609600" eaLnBrk="1" fontAlgn="auto" hangingPunct="1">
              <a:spcAft>
                <a:spcPts val="0"/>
              </a:spcAft>
              <a:buFont typeface="Wingdings 2" pitchFamily="18" charset="2"/>
              <a:buNone/>
              <a:defRPr/>
            </a:pPr>
            <a:endParaRPr lang="it-IT" sz="1400" b="1" dirty="0" smtClean="0">
              <a:latin typeface="Century Gothic" pitchFamily="34" charset="0"/>
            </a:endParaRPr>
          </a:p>
          <a:p>
            <a:pPr marL="609600" indent="-609600" eaLnBrk="1" fontAlgn="auto" hangingPunct="1">
              <a:spcAft>
                <a:spcPts val="0"/>
              </a:spcAft>
              <a:buFont typeface="Wingdings 2" pitchFamily="18" charset="2"/>
              <a:buNone/>
              <a:defRPr/>
            </a:pPr>
            <a:endParaRPr lang="it-IT" sz="1400" b="1" dirty="0" smtClean="0">
              <a:latin typeface="Century Gothic" pitchFamily="34" charset="0"/>
            </a:endParaRPr>
          </a:p>
        </p:txBody>
      </p:sp>
      <p:sp>
        <p:nvSpPr>
          <p:cNvPr id="6" name="CasellaDiTesto 5"/>
          <p:cNvSpPr txBox="1"/>
          <p:nvPr/>
        </p:nvSpPr>
        <p:spPr>
          <a:xfrm>
            <a:off x="256478" y="961210"/>
            <a:ext cx="3972850" cy="2862322"/>
          </a:xfrm>
          <a:prstGeom prst="rect">
            <a:avLst/>
          </a:prstGeom>
          <a:noFill/>
        </p:spPr>
        <p:txBody>
          <a:bodyPr wrap="square" rtlCol="0">
            <a:spAutoFit/>
          </a:bodyPr>
          <a:lstStyle/>
          <a:p>
            <a:pPr marL="609600" indent="-609600">
              <a:defRPr/>
            </a:pPr>
            <a:r>
              <a:rPr lang="it-IT" sz="1200" dirty="0" smtClean="0">
                <a:latin typeface="Century Gothic" pitchFamily="34" charset="0"/>
              </a:rPr>
              <a:t>Emocromo e </a:t>
            </a:r>
            <a:r>
              <a:rPr lang="it-IT" sz="1200" dirty="0" err="1" smtClean="0">
                <a:latin typeface="Century Gothic" pitchFamily="34" charset="0"/>
              </a:rPr>
              <a:t>sideremia</a:t>
            </a:r>
            <a:r>
              <a:rPr lang="it-IT" sz="1200" dirty="0" smtClean="0">
                <a:latin typeface="Century Gothic" pitchFamily="34" charset="0"/>
              </a:rPr>
              <a:t> </a:t>
            </a:r>
          </a:p>
          <a:p>
            <a:pPr marL="609600" indent="-609600">
              <a:defRPr/>
            </a:pPr>
            <a:r>
              <a:rPr lang="it-IT" sz="1200" dirty="0" smtClean="0">
                <a:latin typeface="Century Gothic" pitchFamily="34" charset="0"/>
              </a:rPr>
              <a:t>Elettroliti, indici di funzionalità d’organo, coagulazione, Transaminasi,</a:t>
            </a:r>
          </a:p>
          <a:p>
            <a:pPr marL="609600" indent="-609600" algn="just">
              <a:defRPr/>
            </a:pPr>
            <a:r>
              <a:rPr lang="it-IT" sz="1200" dirty="0" smtClean="0">
                <a:latin typeface="Century Gothic" pitchFamily="34" charset="0"/>
              </a:rPr>
              <a:t>Immunoglobuline totali, sottopopolazioni linfocitarie</a:t>
            </a:r>
          </a:p>
          <a:p>
            <a:pPr marL="609600" indent="-609600">
              <a:defRPr/>
            </a:pPr>
            <a:r>
              <a:rPr lang="it-IT" sz="1200" dirty="0" smtClean="0">
                <a:latin typeface="Century Gothic" pitchFamily="34" charset="0"/>
              </a:rPr>
              <a:t>Anticorpi </a:t>
            </a:r>
            <a:r>
              <a:rPr lang="it-IT" sz="1200" dirty="0" err="1" smtClean="0">
                <a:latin typeface="Century Gothic" pitchFamily="34" charset="0"/>
              </a:rPr>
              <a:t>anti-Transglutaminasi</a:t>
            </a:r>
            <a:r>
              <a:rPr lang="it-IT" sz="1200" dirty="0" smtClean="0">
                <a:latin typeface="Century Gothic" pitchFamily="34" charset="0"/>
              </a:rPr>
              <a:t>, </a:t>
            </a:r>
            <a:r>
              <a:rPr lang="it-IT" sz="1200" dirty="0" err="1" smtClean="0">
                <a:latin typeface="Century Gothic" pitchFamily="34" charset="0"/>
              </a:rPr>
              <a:t>xislosemia</a:t>
            </a:r>
            <a:r>
              <a:rPr lang="it-IT" sz="1200" dirty="0" smtClean="0">
                <a:latin typeface="Century Gothic" pitchFamily="34" charset="0"/>
              </a:rPr>
              <a:t>, </a:t>
            </a:r>
            <a:r>
              <a:rPr lang="it-IT" sz="1200" dirty="0" err="1" smtClean="0">
                <a:latin typeface="Century Gothic" pitchFamily="34" charset="0"/>
              </a:rPr>
              <a:t>breath-test</a:t>
            </a:r>
            <a:r>
              <a:rPr lang="it-IT" sz="1200" dirty="0" smtClean="0">
                <a:latin typeface="Century Gothic" pitchFamily="34" charset="0"/>
              </a:rPr>
              <a:t> glucosio </a:t>
            </a:r>
          </a:p>
          <a:p>
            <a:pPr marL="609600" indent="-609600">
              <a:defRPr/>
            </a:pPr>
            <a:r>
              <a:rPr lang="it-IT" sz="1200" u="heavy" dirty="0" err="1" smtClean="0">
                <a:uFill>
                  <a:solidFill>
                    <a:srgbClr val="FF0000"/>
                  </a:solidFill>
                </a:uFill>
                <a:latin typeface="Century Gothic" pitchFamily="34" charset="0"/>
              </a:rPr>
              <a:t>elastasi</a:t>
            </a:r>
            <a:r>
              <a:rPr lang="it-IT" sz="1200" u="heavy" dirty="0" smtClean="0">
                <a:uFill>
                  <a:solidFill>
                    <a:srgbClr val="FF0000"/>
                  </a:solidFill>
                </a:uFill>
                <a:latin typeface="Century Gothic" pitchFamily="34" charset="0"/>
              </a:rPr>
              <a:t> </a:t>
            </a:r>
            <a:r>
              <a:rPr lang="it-IT" sz="1200" dirty="0" smtClean="0">
                <a:latin typeface="Century Gothic" pitchFamily="34" charset="0"/>
              </a:rPr>
              <a:t> fecale ,  </a:t>
            </a:r>
            <a:r>
              <a:rPr lang="it-IT" sz="1200" dirty="0" err="1" smtClean="0">
                <a:latin typeface="Century Gothic" pitchFamily="34" charset="0"/>
              </a:rPr>
              <a:t>steatocrito</a:t>
            </a:r>
            <a:r>
              <a:rPr lang="it-IT" sz="1200" dirty="0" smtClean="0">
                <a:latin typeface="Century Gothic" pitchFamily="34" charset="0"/>
              </a:rPr>
              <a:t> profilo tiroideo</a:t>
            </a:r>
          </a:p>
          <a:p>
            <a:pPr marL="609600" indent="-609600">
              <a:defRPr/>
            </a:pPr>
            <a:r>
              <a:rPr lang="it-IT" sz="1200" dirty="0" err="1" smtClean="0">
                <a:latin typeface="Century Gothic" pitchFamily="34" charset="0"/>
              </a:rPr>
              <a:t>Coprocoltura</a:t>
            </a:r>
            <a:r>
              <a:rPr lang="it-IT" sz="1200" dirty="0" smtClean="0">
                <a:latin typeface="Century Gothic" pitchFamily="34" charset="0"/>
              </a:rPr>
              <a:t> allargata e parassitologico su feci</a:t>
            </a:r>
          </a:p>
          <a:p>
            <a:pPr marL="609600" indent="-609600">
              <a:defRPr/>
            </a:pPr>
            <a:r>
              <a:rPr lang="it-IT" sz="1200" dirty="0" smtClean="0">
                <a:latin typeface="Century Gothic" pitchFamily="34" charset="0"/>
              </a:rPr>
              <a:t>Esame urine ed </a:t>
            </a:r>
            <a:r>
              <a:rPr lang="it-IT" sz="1200" dirty="0" err="1" smtClean="0">
                <a:latin typeface="Century Gothic" pitchFamily="34" charset="0"/>
              </a:rPr>
              <a:t>urinocoltura</a:t>
            </a:r>
            <a:endParaRPr lang="it-IT" sz="1200" dirty="0" smtClean="0">
              <a:latin typeface="Century Gothic" pitchFamily="34" charset="0"/>
            </a:endParaRPr>
          </a:p>
          <a:p>
            <a:pPr marL="609600" indent="-609600">
              <a:defRPr/>
            </a:pPr>
            <a:r>
              <a:rPr lang="it-IT" sz="1200" dirty="0" smtClean="0">
                <a:latin typeface="Century Gothic" pitchFamily="34" charset="0"/>
              </a:rPr>
              <a:t>Screening metabolico: </a:t>
            </a:r>
            <a:r>
              <a:rPr lang="it-IT" sz="1200" dirty="0" err="1" smtClean="0">
                <a:latin typeface="Century Gothic" pitchFamily="34" charset="0"/>
              </a:rPr>
              <a:t>aa-emia</a:t>
            </a:r>
            <a:r>
              <a:rPr lang="it-IT" sz="1200" dirty="0" smtClean="0">
                <a:latin typeface="Century Gothic" pitchFamily="34" charset="0"/>
              </a:rPr>
              <a:t> ed </a:t>
            </a:r>
            <a:r>
              <a:rPr lang="it-IT" sz="1200" dirty="0" err="1" smtClean="0">
                <a:latin typeface="Century Gothic" pitchFamily="34" charset="0"/>
              </a:rPr>
              <a:t>aa-uria</a:t>
            </a:r>
            <a:r>
              <a:rPr lang="it-IT" sz="1200" dirty="0" smtClean="0">
                <a:latin typeface="Century Gothic" pitchFamily="34" charset="0"/>
              </a:rPr>
              <a:t> negativi</a:t>
            </a:r>
          </a:p>
          <a:p>
            <a:pPr marL="609600" indent="-609600">
              <a:defRPr/>
            </a:pPr>
            <a:r>
              <a:rPr lang="it-IT" sz="1200" dirty="0" smtClean="0">
                <a:latin typeface="Century Gothic" pitchFamily="34" charset="0"/>
              </a:rPr>
              <a:t>Test del sudore negativo e molecolare per CFTR</a:t>
            </a:r>
          </a:p>
          <a:p>
            <a:pPr marL="609600" indent="-609600">
              <a:defRPr/>
            </a:pPr>
            <a:r>
              <a:rPr lang="it-IT" sz="1200" dirty="0" smtClean="0">
                <a:latin typeface="Century Gothic" pitchFamily="34" charset="0"/>
                <a:cs typeface="Arial" pitchFamily="34" charset="0"/>
              </a:rPr>
              <a:t>Colonscopia </a:t>
            </a:r>
            <a:r>
              <a:rPr lang="it-IT" sz="1200" dirty="0" smtClean="0">
                <a:uFill>
                  <a:solidFill>
                    <a:srgbClr val="FF0000"/>
                  </a:solidFill>
                </a:uFill>
                <a:latin typeface="Century Gothic" pitchFamily="34" charset="0"/>
                <a:cs typeface="Arial" pitchFamily="34" charset="0"/>
              </a:rPr>
              <a:t>nella</a:t>
            </a:r>
            <a:r>
              <a:rPr lang="it-IT" sz="1200" dirty="0" smtClean="0">
                <a:latin typeface="Century Gothic" pitchFamily="34" charset="0"/>
                <a:cs typeface="Arial" pitchFamily="34" charset="0"/>
              </a:rPr>
              <a:t> norma</a:t>
            </a:r>
          </a:p>
          <a:p>
            <a:pPr marL="609600" indent="-609600">
              <a:defRPr/>
            </a:pPr>
            <a:endParaRPr lang="it-IT" sz="1200" b="1" dirty="0" smtClean="0">
              <a:latin typeface="Century Gothic" pitchFamily="34" charset="0"/>
            </a:endParaRPr>
          </a:p>
        </p:txBody>
      </p:sp>
      <p:sp>
        <p:nvSpPr>
          <p:cNvPr id="7" name="CasellaDiTesto 6"/>
          <p:cNvSpPr txBox="1"/>
          <p:nvPr/>
        </p:nvSpPr>
        <p:spPr>
          <a:xfrm>
            <a:off x="830330" y="3722893"/>
            <a:ext cx="2868149" cy="369332"/>
          </a:xfrm>
          <a:prstGeom prst="rect">
            <a:avLst/>
          </a:prstGeom>
          <a:noFill/>
        </p:spPr>
        <p:txBody>
          <a:bodyPr wrap="none" rtlCol="0">
            <a:spAutoFit/>
          </a:bodyPr>
          <a:lstStyle/>
          <a:p>
            <a:r>
              <a:rPr lang="it-IT" b="1" dirty="0" smtClean="0">
                <a:solidFill>
                  <a:srgbClr val="7030A0"/>
                </a:solidFill>
                <a:latin typeface="Chalkduster"/>
                <a:cs typeface="Chalkduster"/>
              </a:rPr>
              <a:t>Tutto nella norma!!!</a:t>
            </a:r>
            <a:endParaRPr lang="it-IT" b="1" dirty="0">
              <a:solidFill>
                <a:srgbClr val="7030A0"/>
              </a:solidFill>
              <a:latin typeface="Chalkduster"/>
              <a:cs typeface="Chalkduster"/>
            </a:endParaRPr>
          </a:p>
        </p:txBody>
      </p:sp>
      <p:sp>
        <p:nvSpPr>
          <p:cNvPr id="9" name="Rettangolo 8"/>
          <p:cNvSpPr/>
          <p:nvPr/>
        </p:nvSpPr>
        <p:spPr>
          <a:xfrm>
            <a:off x="108793" y="145018"/>
            <a:ext cx="1210588" cy="400110"/>
          </a:xfrm>
          <a:prstGeom prst="rect">
            <a:avLst/>
          </a:prstGeom>
        </p:spPr>
        <p:txBody>
          <a:bodyPr wrap="none">
            <a:spAutoFit/>
          </a:bodyPr>
          <a:lstStyle/>
          <a:p>
            <a:r>
              <a:rPr lang="it-IT" sz="2000" dirty="0" err="1" smtClean="0">
                <a:solidFill>
                  <a:srgbClr val="FF6600"/>
                </a:solidFill>
                <a:latin typeface="Chalkduster"/>
                <a:cs typeface="Chalkduster"/>
              </a:rPr>
              <a:t>…Marika</a:t>
            </a:r>
            <a:endParaRPr lang="it-IT" sz="2000" dirty="0">
              <a:solidFill>
                <a:srgbClr val="FF6600"/>
              </a:solidFill>
              <a:latin typeface="Chalkduster"/>
              <a:cs typeface="Chalkduster"/>
            </a:endParaRPr>
          </a:p>
        </p:txBody>
      </p:sp>
      <p:sp>
        <p:nvSpPr>
          <p:cNvPr id="11" name="CasellaDiTesto 10"/>
          <p:cNvSpPr txBox="1"/>
          <p:nvPr/>
        </p:nvSpPr>
        <p:spPr>
          <a:xfrm>
            <a:off x="4452874" y="163272"/>
            <a:ext cx="1670650" cy="369332"/>
          </a:xfrm>
          <a:prstGeom prst="rect">
            <a:avLst/>
          </a:prstGeom>
          <a:noFill/>
        </p:spPr>
        <p:txBody>
          <a:bodyPr wrap="none" rtlCol="0">
            <a:spAutoFit/>
          </a:bodyPr>
          <a:lstStyle/>
          <a:p>
            <a:r>
              <a:rPr lang="it-IT" b="1" dirty="0" smtClean="0">
                <a:solidFill>
                  <a:srgbClr val="C00000"/>
                </a:solidFill>
                <a:latin typeface="Century Gothic" pitchFamily="34" charset="0"/>
              </a:rPr>
              <a:t>Esami alterati</a:t>
            </a:r>
            <a:endParaRPr lang="it-IT" b="1" dirty="0">
              <a:solidFill>
                <a:srgbClr val="C00000"/>
              </a:solidFill>
              <a:latin typeface="Century Gothic" pitchFamily="34" charset="0"/>
            </a:endParaRPr>
          </a:p>
        </p:txBody>
      </p:sp>
      <p:sp>
        <p:nvSpPr>
          <p:cNvPr id="16" name="Rectangle 3"/>
          <p:cNvSpPr txBox="1">
            <a:spLocks noRot="1" noChangeArrowheads="1"/>
          </p:cNvSpPr>
          <p:nvPr/>
        </p:nvSpPr>
        <p:spPr>
          <a:xfrm>
            <a:off x="4452873" y="2676290"/>
            <a:ext cx="4479253" cy="2398191"/>
          </a:xfrm>
          <a:prstGeom prst="rect">
            <a:avLst/>
          </a:prstGeom>
          <a:solidFill>
            <a:schemeClr val="accent5">
              <a:lumMod val="20000"/>
              <a:lumOff val="80000"/>
            </a:schemeClr>
          </a:solidFill>
          <a:ln>
            <a:noFill/>
          </a:ln>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it-IT" sz="1400" b="1" i="0" u="none" strike="noStrike" kern="1200" cap="none" spc="0" normalizeH="0" baseline="0" noProof="0" dirty="0" smtClean="0">
              <a:ln>
                <a:noFill/>
              </a:ln>
              <a:solidFill>
                <a:schemeClr val="tx1"/>
              </a:solidFill>
              <a:effectLst/>
              <a:uLnTx/>
              <a:uFillTx/>
              <a:latin typeface="Century Gothic" pitchFamily="34" charset="0"/>
              <a:ea typeface="+mn-ea"/>
              <a:cs typeface="Arial"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it-IT" sz="1400" b="1" i="0" u="none" strike="noStrike" kern="1200" cap="none" spc="0" normalizeH="0" baseline="0" noProof="0" dirty="0" smtClean="0">
              <a:ln>
                <a:noFill/>
              </a:ln>
              <a:solidFill>
                <a:schemeClr val="tx1"/>
              </a:solidFill>
              <a:effectLst/>
              <a:uLnTx/>
              <a:uFillTx/>
              <a:latin typeface="Century Gothic" pitchFamily="34" charset="0"/>
              <a:ea typeface="+mn-ea"/>
              <a:cs typeface="Arial" pitchFamily="34" charset="0"/>
            </a:endParaRPr>
          </a:p>
          <a:p>
            <a:pPr marL="609600" marR="0" lvl="0" indent="-609600" algn="l" defTabSz="457200" rtl="0" eaLnBrk="1" fontAlgn="auto" latinLnBrk="0" hangingPunct="1">
              <a:lnSpc>
                <a:spcPct val="100000"/>
              </a:lnSpc>
              <a:spcBef>
                <a:spcPct val="20000"/>
              </a:spcBef>
              <a:spcAft>
                <a:spcPts val="0"/>
              </a:spcAft>
              <a:buClrTx/>
              <a:buSzTx/>
              <a:buFont typeface="Wingdings 2" pitchFamily="18" charset="2"/>
              <a:buNone/>
              <a:tabLst/>
              <a:defRPr/>
            </a:pPr>
            <a:endParaRPr kumimoji="0" lang="it-IT" sz="1400" b="1"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609600" marR="0" lvl="0" indent="-609600" algn="l" defTabSz="457200" rtl="0" eaLnBrk="1" fontAlgn="auto" latinLnBrk="0" hangingPunct="1">
              <a:lnSpc>
                <a:spcPct val="100000"/>
              </a:lnSpc>
              <a:spcBef>
                <a:spcPct val="20000"/>
              </a:spcBef>
              <a:spcAft>
                <a:spcPts val="0"/>
              </a:spcAft>
              <a:buClrTx/>
              <a:buSzTx/>
              <a:buFont typeface="Wingdings 2" pitchFamily="18" charset="2"/>
              <a:buNone/>
              <a:tabLst/>
              <a:defRPr/>
            </a:pPr>
            <a:endParaRPr kumimoji="0" lang="it-IT" sz="1400" b="1"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609600" marR="0" lvl="0" indent="-609600" algn="l" defTabSz="457200" rtl="0" eaLnBrk="1" fontAlgn="auto" latinLnBrk="0" hangingPunct="1">
              <a:lnSpc>
                <a:spcPct val="100000"/>
              </a:lnSpc>
              <a:spcBef>
                <a:spcPct val="20000"/>
              </a:spcBef>
              <a:spcAft>
                <a:spcPts val="0"/>
              </a:spcAft>
              <a:buClrTx/>
              <a:buSzTx/>
              <a:buFont typeface="Wingdings 2" pitchFamily="18" charset="2"/>
              <a:buNone/>
              <a:tabLst/>
              <a:defRPr/>
            </a:pPr>
            <a:endParaRPr kumimoji="0" lang="it-IT" sz="1400" b="1"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609600" marR="0" lvl="0" indent="-609600" algn="l" defTabSz="457200" rtl="0" eaLnBrk="1" fontAlgn="auto" latinLnBrk="0" hangingPunct="1">
              <a:lnSpc>
                <a:spcPct val="100000"/>
              </a:lnSpc>
              <a:spcBef>
                <a:spcPct val="20000"/>
              </a:spcBef>
              <a:spcAft>
                <a:spcPts val="0"/>
              </a:spcAft>
              <a:buClrTx/>
              <a:buSzTx/>
              <a:buFont typeface="Wingdings 2" pitchFamily="18" charset="2"/>
              <a:buNone/>
              <a:tabLst/>
              <a:defRPr/>
            </a:pPr>
            <a:endParaRPr kumimoji="0" lang="it-IT" sz="1400" b="1"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17" name="CasellaDiTesto 16"/>
          <p:cNvSpPr txBox="1"/>
          <p:nvPr/>
        </p:nvSpPr>
        <p:spPr>
          <a:xfrm>
            <a:off x="4452874" y="2923620"/>
            <a:ext cx="4479252" cy="2308324"/>
          </a:xfrm>
          <a:prstGeom prst="rect">
            <a:avLst/>
          </a:prstGeom>
          <a:noFill/>
        </p:spPr>
        <p:txBody>
          <a:bodyPr wrap="square" rtlCol="0">
            <a:spAutoFit/>
          </a:bodyPr>
          <a:lstStyle/>
          <a:p>
            <a:r>
              <a:rPr lang="it-IT" sz="1200" dirty="0" smtClean="0">
                <a:latin typeface="Century Gothic" pitchFamily="34" charset="0"/>
              </a:rPr>
              <a:t>“la madre appare preponderante la </a:t>
            </a:r>
          </a:p>
          <a:p>
            <a:r>
              <a:rPr lang="it-IT" sz="1200" dirty="0" smtClean="0">
                <a:latin typeface="Century Gothic" pitchFamily="34" charset="0"/>
              </a:rPr>
              <a:t>preoccupazione correlata alla perdita di peso e </a:t>
            </a:r>
          </a:p>
          <a:p>
            <a:r>
              <a:rPr lang="it-IT" sz="1200" dirty="0" smtClean="0">
                <a:latin typeface="Century Gothic" pitchFamily="34" charset="0"/>
              </a:rPr>
              <a:t>alla diarrea cronica. Tale preoccupazione ha fatto si che</a:t>
            </a:r>
          </a:p>
          <a:p>
            <a:r>
              <a:rPr lang="it-IT" sz="1200" dirty="0" smtClean="0">
                <a:latin typeface="Century Gothic" pitchFamily="34" charset="0"/>
              </a:rPr>
              <a:t> tra le due si instaurasse un </a:t>
            </a:r>
          </a:p>
          <a:p>
            <a:r>
              <a:rPr lang="it-IT" sz="1200" dirty="0" smtClean="0">
                <a:latin typeface="Century Gothic" pitchFamily="34" charset="0"/>
              </a:rPr>
              <a:t>legame di natura simbiotica, che talvolta lascia poco spazio </a:t>
            </a:r>
          </a:p>
          <a:p>
            <a:r>
              <a:rPr lang="it-IT" sz="1200" dirty="0" smtClean="0">
                <a:latin typeface="Century Gothic" pitchFamily="34" charset="0"/>
              </a:rPr>
              <a:t>alla normale progressione dello sviluppo della piccola.</a:t>
            </a:r>
          </a:p>
          <a:p>
            <a:r>
              <a:rPr lang="it-IT" sz="1200" dirty="0" smtClean="0">
                <a:latin typeface="Century Gothic" pitchFamily="34" charset="0"/>
              </a:rPr>
              <a:t> La madre appare estremamente preoccupata all’idea </a:t>
            </a:r>
          </a:p>
          <a:p>
            <a:r>
              <a:rPr lang="it-IT" sz="1200" dirty="0" smtClean="0">
                <a:latin typeface="Century Gothic" pitchFamily="34" charset="0"/>
              </a:rPr>
              <a:t>di affidare la bambina ad altre persone del nucleo familiare. </a:t>
            </a:r>
          </a:p>
          <a:p>
            <a:r>
              <a:rPr lang="it-IT" sz="1200" dirty="0" smtClean="0">
                <a:latin typeface="Century Gothic" pitchFamily="34" charset="0"/>
              </a:rPr>
              <a:t>Valutazione del Q. di sviluppo della piccola nella norma”</a:t>
            </a:r>
            <a:endParaRPr lang="it-IT" sz="1200" b="1" dirty="0" smtClean="0">
              <a:latin typeface="Century Gothic" pitchFamily="34" charset="0"/>
            </a:endParaRPr>
          </a:p>
          <a:p>
            <a:endParaRPr lang="it-IT" sz="1200" dirty="0">
              <a:latin typeface="Century Gothic" pitchFamily="34" charset="0"/>
            </a:endParaRPr>
          </a:p>
        </p:txBody>
      </p:sp>
      <p:sp>
        <p:nvSpPr>
          <p:cNvPr id="18" name="CasellaDiTesto 17"/>
          <p:cNvSpPr txBox="1"/>
          <p:nvPr/>
        </p:nvSpPr>
        <p:spPr>
          <a:xfrm>
            <a:off x="4527217" y="2732704"/>
            <a:ext cx="2794355" cy="307777"/>
          </a:xfrm>
          <a:prstGeom prst="rect">
            <a:avLst/>
          </a:prstGeom>
          <a:noFill/>
        </p:spPr>
        <p:txBody>
          <a:bodyPr wrap="none" rtlCol="0">
            <a:spAutoFit/>
          </a:bodyPr>
          <a:lstStyle/>
          <a:p>
            <a:r>
              <a:rPr lang="it-IT" sz="1400" b="1" dirty="0" smtClean="0">
                <a:latin typeface="Century Gothic" pitchFamily="34" charset="0"/>
              </a:rPr>
              <a:t>Consulenza Neuropsichiatrica</a:t>
            </a:r>
            <a:endParaRPr lang="it-IT" sz="1400" b="1"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400"/>
                                        <p:tgtEl>
                                          <p:spTgt spid="6"/>
                                        </p:tgtEl>
                                      </p:cBhvr>
                                    </p:animEffect>
                                  </p:childTnLst>
                                </p:cTn>
                              </p:par>
                              <p:par>
                                <p:cTn id="8" presetID="22" presetClass="entr" presetSubtype="1"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4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bg/>
                                          </p:spTgt>
                                        </p:tgtEl>
                                        <p:attrNameLst>
                                          <p:attrName>style.visibility</p:attrName>
                                        </p:attrNameLst>
                                      </p:cBhvr>
                                      <p:to>
                                        <p:strVal val="visible"/>
                                      </p:to>
                                    </p:set>
                                    <p:anim calcmode="lin" valueType="num">
                                      <p:cBhvr>
                                        <p:cTn id="20" dur="500" fill="hold"/>
                                        <p:tgtEl>
                                          <p:spTgt spid="5">
                                            <p:bg/>
                                          </p:spTgt>
                                        </p:tgtEl>
                                        <p:attrNameLst>
                                          <p:attrName>ppt_w</p:attrName>
                                        </p:attrNameLst>
                                      </p:cBhvr>
                                      <p:tavLst>
                                        <p:tav tm="0">
                                          <p:val>
                                            <p:fltVal val="0"/>
                                          </p:val>
                                        </p:tav>
                                        <p:tav tm="100000">
                                          <p:val>
                                            <p:strVal val="#ppt_w"/>
                                          </p:val>
                                        </p:tav>
                                      </p:tavLst>
                                    </p:anim>
                                    <p:anim calcmode="lin" valueType="num">
                                      <p:cBhvr>
                                        <p:cTn id="21" dur="500" fill="hold"/>
                                        <p:tgtEl>
                                          <p:spTgt spid="5">
                                            <p:bg/>
                                          </p:spTgt>
                                        </p:tgtEl>
                                        <p:attrNameLst>
                                          <p:attrName>ppt_h</p:attrName>
                                        </p:attrNameLst>
                                      </p:cBhvr>
                                      <p:tavLst>
                                        <p:tav tm="0">
                                          <p:val>
                                            <p:fltVal val="0"/>
                                          </p:val>
                                        </p:tav>
                                        <p:tav tm="100000">
                                          <p:val>
                                            <p:strVal val="#ppt_h"/>
                                          </p:val>
                                        </p:tav>
                                      </p:tavLst>
                                    </p:anim>
                                    <p:animEffect transition="in" filter="fade">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p:cTn id="4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p:cTn id="4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 calcmode="lin" valueType="num">
                                      <p:cBhvr>
                                        <p:cTn id="6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5">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build="p" animBg="1"/>
      <p:bldP spid="6" grpId="0"/>
      <p:bldP spid="11" grpId="0"/>
      <p:bldP spid="16" grpId="0" animBg="1"/>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5432" y="804269"/>
            <a:ext cx="4702798" cy="646331"/>
          </a:xfrm>
          <a:prstGeom prst="rect">
            <a:avLst/>
          </a:prstGeom>
          <a:noFill/>
        </p:spPr>
        <p:txBody>
          <a:bodyPr wrap="square" rtlCol="0">
            <a:spAutoFit/>
          </a:bodyPr>
          <a:lstStyle/>
          <a:p>
            <a:pPr algn="ctr"/>
            <a:r>
              <a:rPr lang="it-IT" b="1" dirty="0" smtClean="0">
                <a:solidFill>
                  <a:srgbClr val="00B050"/>
                </a:solidFill>
                <a:latin typeface="Century Gothic" pitchFamily="34" charset="0"/>
              </a:rPr>
              <a:t>DIETA ELEMENTARE CON FORMULA AMMINOACIDICA </a:t>
            </a:r>
            <a:endParaRPr lang="it-IT" b="1" dirty="0">
              <a:solidFill>
                <a:srgbClr val="00B050"/>
              </a:solidFill>
              <a:latin typeface="Century Gothic" pitchFamily="34" charset="0"/>
            </a:endParaRPr>
          </a:p>
        </p:txBody>
      </p:sp>
      <p:sp>
        <p:nvSpPr>
          <p:cNvPr id="5" name="Rettangolo arrotondato 4"/>
          <p:cNvSpPr/>
          <p:nvPr/>
        </p:nvSpPr>
        <p:spPr>
          <a:xfrm>
            <a:off x="2344281" y="737363"/>
            <a:ext cx="4702798" cy="768992"/>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in giù 5"/>
          <p:cNvSpPr/>
          <p:nvPr/>
        </p:nvSpPr>
        <p:spPr>
          <a:xfrm>
            <a:off x="4525889" y="1571423"/>
            <a:ext cx="291964" cy="402785"/>
          </a:xfrm>
          <a:prstGeom prst="downArrow">
            <a:avLst/>
          </a:prstGeom>
          <a:solidFill>
            <a:srgbClr val="00B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2887673" y="2007661"/>
            <a:ext cx="3624147" cy="903242"/>
          </a:xfrm>
          <a:prstGeom prst="rect">
            <a:avLst/>
          </a:prstGeom>
          <a:solidFill>
            <a:schemeClr val="bg1"/>
          </a:solidFill>
          <a:ln w="19050" cmpd="sng">
            <a:solidFill>
              <a:srgbClr val="773B9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smtClean="0">
                <a:solidFill>
                  <a:srgbClr val="7030A0"/>
                </a:solidFill>
                <a:latin typeface="Century Gothic" pitchFamily="34" charset="0"/>
              </a:rPr>
              <a:t>Dopo 3 giorni dall’inizio della dietoterapia +150 g </a:t>
            </a:r>
          </a:p>
          <a:p>
            <a:pPr algn="ctr"/>
            <a:r>
              <a:rPr lang="it-IT" sz="1600" b="1" dirty="0" smtClean="0">
                <a:solidFill>
                  <a:srgbClr val="7030A0"/>
                </a:solidFill>
                <a:latin typeface="Century Gothic" pitchFamily="34" charset="0"/>
              </a:rPr>
              <a:t>Remissione della diarrea</a:t>
            </a:r>
            <a:endParaRPr lang="it-IT" sz="1600" b="1" dirty="0">
              <a:solidFill>
                <a:srgbClr val="7030A0"/>
              </a:solidFill>
              <a:latin typeface="Century Gothic" pitchFamily="34" charset="0"/>
            </a:endParaRPr>
          </a:p>
        </p:txBody>
      </p:sp>
      <p:sp>
        <p:nvSpPr>
          <p:cNvPr id="8" name="Freccia in giù 7"/>
          <p:cNvSpPr/>
          <p:nvPr/>
        </p:nvSpPr>
        <p:spPr>
          <a:xfrm>
            <a:off x="4532307" y="2910903"/>
            <a:ext cx="291964" cy="402785"/>
          </a:xfrm>
          <a:prstGeom prst="downArrow">
            <a:avLst/>
          </a:prstGeom>
          <a:solidFill>
            <a:srgbClr val="7030A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7030A0"/>
              </a:solidFill>
            </a:endParaRPr>
          </a:p>
        </p:txBody>
      </p:sp>
      <p:sp>
        <p:nvSpPr>
          <p:cNvPr id="9" name="Ovale 8"/>
          <p:cNvSpPr/>
          <p:nvPr/>
        </p:nvSpPr>
        <p:spPr>
          <a:xfrm>
            <a:off x="3640207" y="3335990"/>
            <a:ext cx="2029522" cy="934917"/>
          </a:xfrm>
          <a:prstGeom prst="ellipse">
            <a:avLst/>
          </a:prstGeom>
          <a:noFill/>
          <a:ln w="28575">
            <a:solidFill>
              <a:srgbClr val="773B9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7030A0"/>
                </a:solidFill>
              </a:rPr>
              <a:t>DIMISSIONE</a:t>
            </a:r>
          </a:p>
          <a:p>
            <a:pPr algn="ctr"/>
            <a:r>
              <a:rPr lang="it-IT" dirty="0" smtClean="0">
                <a:solidFill>
                  <a:srgbClr val="7030A0"/>
                </a:solidFill>
              </a:rPr>
              <a:t>E </a:t>
            </a:r>
            <a:r>
              <a:rPr lang="it-IT" dirty="0" err="1" smtClean="0">
                <a:solidFill>
                  <a:srgbClr val="7030A0"/>
                </a:solidFill>
              </a:rPr>
              <a:t>Follow</a:t>
            </a:r>
            <a:r>
              <a:rPr lang="it-IT" dirty="0" smtClean="0">
                <a:solidFill>
                  <a:srgbClr val="7030A0"/>
                </a:solidFill>
              </a:rPr>
              <a:t> up</a:t>
            </a:r>
            <a:endParaRPr lang="it-IT"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3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3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3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3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3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CasellaDiTesto 12"/>
          <p:cNvSpPr txBox="1">
            <a:spLocks noChangeArrowheads="1"/>
          </p:cNvSpPr>
          <p:nvPr/>
        </p:nvSpPr>
        <p:spPr bwMode="auto">
          <a:xfrm>
            <a:off x="251668" y="1068348"/>
            <a:ext cx="4600940" cy="830997"/>
          </a:xfrm>
          <a:prstGeom prst="rect">
            <a:avLst/>
          </a:prstGeom>
          <a:noFill/>
          <a:ln w="19050">
            <a:solidFill>
              <a:schemeClr val="tx2"/>
            </a:solidFill>
            <a:miter lim="800000"/>
            <a:headEnd/>
            <a:tailEnd/>
          </a:ln>
        </p:spPr>
        <p:txBody>
          <a:bodyPr wrap="none">
            <a:spAutoFit/>
          </a:bodyPr>
          <a:lstStyle/>
          <a:p>
            <a:r>
              <a:rPr lang="it-IT" sz="1200" b="1" u="sng" dirty="0" smtClean="0">
                <a:latin typeface="Century Gothic" pitchFamily="34" charset="0"/>
              </a:rPr>
              <a:t>Punto della situazione</a:t>
            </a:r>
            <a:endParaRPr lang="it-IT" sz="1200" b="1" u="sng" dirty="0">
              <a:latin typeface="Century Gothic" pitchFamily="34" charset="0"/>
            </a:endParaRPr>
          </a:p>
          <a:p>
            <a:pPr>
              <a:buFontTx/>
              <a:buChar char="-"/>
            </a:pPr>
            <a:r>
              <a:rPr lang="it-IT" sz="1200" b="1" dirty="0">
                <a:latin typeface="Century Gothic" pitchFamily="34" charset="0"/>
              </a:rPr>
              <a:t>Calo ponderale</a:t>
            </a:r>
          </a:p>
          <a:p>
            <a:pPr>
              <a:buFontTx/>
              <a:buChar char="-"/>
            </a:pPr>
            <a:r>
              <a:rPr lang="it-IT" sz="1200" b="1" dirty="0" err="1">
                <a:latin typeface="Century Gothic" pitchFamily="34" charset="0"/>
              </a:rPr>
              <a:t>Iperfagia</a:t>
            </a:r>
            <a:r>
              <a:rPr lang="it-IT" sz="1200" b="1" dirty="0">
                <a:latin typeface="Century Gothic" pitchFamily="34" charset="0"/>
              </a:rPr>
              <a:t> (con introito alimentare di circa 170 </a:t>
            </a:r>
            <a:r>
              <a:rPr lang="it-IT" sz="1200" b="1" dirty="0" smtClean="0">
                <a:latin typeface="Century Gothic" pitchFamily="34" charset="0"/>
              </a:rPr>
              <a:t>kcal/kg/</a:t>
            </a:r>
            <a:r>
              <a:rPr lang="it-IT" sz="1200" b="1" dirty="0" err="1" smtClean="0">
                <a:latin typeface="Century Gothic" pitchFamily="34" charset="0"/>
              </a:rPr>
              <a:t>die</a:t>
            </a:r>
            <a:r>
              <a:rPr lang="it-IT" sz="1200" b="1" dirty="0" smtClean="0">
                <a:latin typeface="Century Gothic" pitchFamily="34" charset="0"/>
              </a:rPr>
              <a:t>)</a:t>
            </a:r>
            <a:endParaRPr lang="it-IT" sz="1200" b="1" dirty="0">
              <a:latin typeface="Century Gothic" pitchFamily="34" charset="0"/>
            </a:endParaRPr>
          </a:p>
          <a:p>
            <a:pPr>
              <a:buFontTx/>
              <a:buChar char="-"/>
            </a:pPr>
            <a:r>
              <a:rPr lang="it-IT" sz="1200" b="1" dirty="0">
                <a:latin typeface="Century Gothic" pitchFamily="34" charset="0"/>
              </a:rPr>
              <a:t>Distrofia</a:t>
            </a:r>
          </a:p>
        </p:txBody>
      </p:sp>
      <p:sp>
        <p:nvSpPr>
          <p:cNvPr id="9" name="Rettangolo 8"/>
          <p:cNvSpPr/>
          <p:nvPr/>
        </p:nvSpPr>
        <p:spPr>
          <a:xfrm>
            <a:off x="108793" y="145018"/>
            <a:ext cx="1210588" cy="400110"/>
          </a:xfrm>
          <a:prstGeom prst="rect">
            <a:avLst/>
          </a:prstGeom>
        </p:spPr>
        <p:txBody>
          <a:bodyPr wrap="none">
            <a:spAutoFit/>
          </a:bodyPr>
          <a:lstStyle/>
          <a:p>
            <a:r>
              <a:rPr lang="it-IT" sz="2000" dirty="0" err="1" smtClean="0">
                <a:solidFill>
                  <a:srgbClr val="FF6600"/>
                </a:solidFill>
                <a:latin typeface="Chalkduster"/>
                <a:cs typeface="Chalkduster"/>
              </a:rPr>
              <a:t>…Marika</a:t>
            </a:r>
            <a:endParaRPr lang="it-IT" sz="2000" dirty="0">
              <a:solidFill>
                <a:srgbClr val="FF6600"/>
              </a:solidFill>
              <a:latin typeface="Chalkduster"/>
              <a:cs typeface="Chalkduster"/>
            </a:endParaRPr>
          </a:p>
        </p:txBody>
      </p:sp>
      <p:sp>
        <p:nvSpPr>
          <p:cNvPr id="10" name="CasellaDiTesto 9"/>
          <p:cNvSpPr txBox="1"/>
          <p:nvPr/>
        </p:nvSpPr>
        <p:spPr>
          <a:xfrm>
            <a:off x="1717288" y="145018"/>
            <a:ext cx="7273145" cy="307777"/>
          </a:xfrm>
          <a:prstGeom prst="rect">
            <a:avLst/>
          </a:prstGeom>
          <a:noFill/>
        </p:spPr>
        <p:txBody>
          <a:bodyPr wrap="none" rtlCol="0">
            <a:spAutoFit/>
          </a:bodyPr>
          <a:lstStyle/>
          <a:p>
            <a:r>
              <a:rPr lang="it-IT" sz="1400" dirty="0" smtClean="0">
                <a:latin typeface="Century Gothic" pitchFamily="34" charset="0"/>
              </a:rPr>
              <a:t>Dopo 3 giorni dalla dimissione, estrema agitazione della piccola e perdita di peso</a:t>
            </a:r>
            <a:endParaRPr lang="it-IT" sz="1400" dirty="0">
              <a:latin typeface="Century Gothic" pitchFamily="34" charset="0"/>
            </a:endParaRPr>
          </a:p>
        </p:txBody>
      </p:sp>
      <p:sp>
        <p:nvSpPr>
          <p:cNvPr id="11" name="CasellaDiTesto 10"/>
          <p:cNvSpPr txBox="1"/>
          <p:nvPr/>
        </p:nvSpPr>
        <p:spPr>
          <a:xfrm>
            <a:off x="250825" y="545128"/>
            <a:ext cx="7803739" cy="523220"/>
          </a:xfrm>
          <a:prstGeom prst="rect">
            <a:avLst/>
          </a:prstGeom>
          <a:noFill/>
        </p:spPr>
        <p:txBody>
          <a:bodyPr wrap="none" rtlCol="0">
            <a:spAutoFit/>
          </a:bodyPr>
          <a:lstStyle/>
          <a:p>
            <a:r>
              <a:rPr lang="it-IT" sz="1400" dirty="0" smtClean="0">
                <a:latin typeface="Century Gothic" pitchFamily="34" charset="0"/>
              </a:rPr>
              <a:t>Esame obiettivo : peso stazionario rispetto alla dimissione, piccola irritabile ed irrequieta,</a:t>
            </a:r>
          </a:p>
          <a:p>
            <a:r>
              <a:rPr lang="it-IT" sz="1400" dirty="0" smtClean="0">
                <a:latin typeface="Century Gothic" pitchFamily="34" charset="0"/>
              </a:rPr>
              <a:t> pannicolo adiposo </a:t>
            </a:r>
            <a:r>
              <a:rPr lang="it-IT" sz="1400" dirty="0" err="1" smtClean="0">
                <a:latin typeface="Century Gothic" pitchFamily="34" charset="0"/>
              </a:rPr>
              <a:t>iporappresentato</a:t>
            </a:r>
            <a:r>
              <a:rPr lang="it-IT" sz="1400" dirty="0" smtClean="0">
                <a:latin typeface="Century Gothic" pitchFamily="34" charset="0"/>
              </a:rPr>
              <a:t> con distrofia della radice delle cosce. </a:t>
            </a:r>
            <a:endParaRPr lang="it-IT" sz="1400" dirty="0">
              <a:latin typeface="Century Gothic" pitchFamily="34" charset="0"/>
            </a:endParaRPr>
          </a:p>
        </p:txBody>
      </p:sp>
      <p:sp>
        <p:nvSpPr>
          <p:cNvPr id="12" name="CasellaDiTesto 11"/>
          <p:cNvSpPr txBox="1"/>
          <p:nvPr/>
        </p:nvSpPr>
        <p:spPr>
          <a:xfrm>
            <a:off x="215156" y="2011024"/>
            <a:ext cx="6864380" cy="1384995"/>
          </a:xfrm>
          <a:prstGeom prst="rect">
            <a:avLst/>
          </a:prstGeom>
          <a:solidFill>
            <a:schemeClr val="bg1">
              <a:lumMod val="95000"/>
            </a:schemeClr>
          </a:solidFill>
          <a:ln>
            <a:solidFill>
              <a:schemeClr val="bg1"/>
            </a:solidFill>
          </a:ln>
        </p:spPr>
        <p:txBody>
          <a:bodyPr wrap="none" rtlCol="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dirty="0" smtClean="0">
                <a:solidFill>
                  <a:srgbClr val="7030A0"/>
                </a:solidFill>
                <a:latin typeface="Century Gothic" pitchFamily="34" charset="0"/>
              </a:rPr>
              <a:t>Rivalutazione </a:t>
            </a:r>
            <a:r>
              <a:rPr lang="it-IT" sz="1400" dirty="0" err="1" smtClean="0">
                <a:solidFill>
                  <a:srgbClr val="7030A0"/>
                </a:solidFill>
                <a:latin typeface="Century Gothic" pitchFamily="34" charset="0"/>
              </a:rPr>
              <a:t>gastroenterologiaca</a:t>
            </a:r>
            <a:endParaRPr lang="it-IT" sz="1400" dirty="0" smtClean="0">
              <a:solidFill>
                <a:srgbClr val="7030A0"/>
              </a:solidFill>
              <a:latin typeface="Century Gothic" pitchFamily="34" charset="0"/>
            </a:endParaRP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dirty="0" smtClean="0">
                <a:solidFill>
                  <a:srgbClr val="000000"/>
                </a:solidFill>
                <a:latin typeface="Century Gothic" pitchFamily="34" charset="0"/>
              </a:rPr>
              <a:t>Test di assorbimento (carico orale di ferro, </a:t>
            </a:r>
            <a:r>
              <a:rPr lang="it-IT" sz="1400" dirty="0" err="1" smtClean="0">
                <a:solidFill>
                  <a:srgbClr val="000000"/>
                </a:solidFill>
                <a:latin typeface="Century Gothic" pitchFamily="34" charset="0"/>
              </a:rPr>
              <a:t>steatocrito</a:t>
            </a:r>
            <a:r>
              <a:rPr lang="it-IT" sz="1400" dirty="0" smtClean="0">
                <a:solidFill>
                  <a:srgbClr val="000000"/>
                </a:solidFill>
                <a:latin typeface="Century Gothic" pitchFamily="34" charset="0"/>
              </a:rPr>
              <a:t>, alfa1AT): nella norma</a:t>
            </a: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dirty="0" smtClean="0">
                <a:solidFill>
                  <a:srgbClr val="000000"/>
                </a:solidFill>
                <a:latin typeface="Century Gothic" pitchFamily="34" charset="0"/>
              </a:rPr>
              <a:t>Es. parassitologico e </a:t>
            </a:r>
            <a:r>
              <a:rPr lang="it-IT" sz="1400" dirty="0" err="1" smtClean="0">
                <a:solidFill>
                  <a:srgbClr val="000000"/>
                </a:solidFill>
                <a:latin typeface="Century Gothic" pitchFamily="34" charset="0"/>
              </a:rPr>
              <a:t>coprocoltura</a:t>
            </a:r>
            <a:r>
              <a:rPr lang="it-IT" sz="1400" dirty="0" smtClean="0">
                <a:solidFill>
                  <a:srgbClr val="000000"/>
                </a:solidFill>
                <a:latin typeface="Century Gothic" pitchFamily="34" charset="0"/>
              </a:rPr>
              <a:t>: negativi</a:t>
            </a: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dirty="0" err="1" smtClean="0">
                <a:solidFill>
                  <a:srgbClr val="000000"/>
                </a:solidFill>
                <a:latin typeface="Century Gothic" pitchFamily="34" charset="0"/>
              </a:rPr>
              <a:t>Calprotectina</a:t>
            </a:r>
            <a:r>
              <a:rPr lang="it-IT" sz="1400" dirty="0" smtClean="0">
                <a:solidFill>
                  <a:srgbClr val="000000"/>
                </a:solidFill>
                <a:latin typeface="Century Gothic" pitchFamily="34" charset="0"/>
              </a:rPr>
              <a:t> fecale: 293 </a:t>
            </a:r>
            <a:r>
              <a:rPr lang="it-IT" sz="1400" dirty="0" err="1" smtClean="0">
                <a:solidFill>
                  <a:srgbClr val="000000"/>
                </a:solidFill>
                <a:latin typeface="Century Gothic" pitchFamily="34" charset="0"/>
              </a:rPr>
              <a:t>ug</a:t>
            </a:r>
            <a:r>
              <a:rPr lang="it-IT" sz="1400" dirty="0" smtClean="0">
                <a:solidFill>
                  <a:srgbClr val="000000"/>
                </a:solidFill>
                <a:latin typeface="Century Gothic" pitchFamily="34" charset="0"/>
              </a:rPr>
              <a:t>/g (in riduzione)</a:t>
            </a: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dirty="0" smtClean="0">
                <a:solidFill>
                  <a:srgbClr val="000000"/>
                </a:solidFill>
                <a:latin typeface="Century Gothic" pitchFamily="34" charset="0"/>
              </a:rPr>
              <a:t> Nuova EGDS: mucosa duodenale con segni infiammatori, resto nella norma</a:t>
            </a:r>
          </a:p>
          <a:p>
            <a:endParaRPr lang="it-IT" sz="1400" dirty="0">
              <a:latin typeface="Century Gothic" pitchFamily="34" charset="0"/>
            </a:endParaRPr>
          </a:p>
        </p:txBody>
      </p:sp>
      <p:sp>
        <p:nvSpPr>
          <p:cNvPr id="13" name="Rettangolo 12"/>
          <p:cNvSpPr/>
          <p:nvPr/>
        </p:nvSpPr>
        <p:spPr>
          <a:xfrm>
            <a:off x="215156" y="3166946"/>
            <a:ext cx="6827868" cy="97012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b="1" dirty="0" smtClean="0">
                <a:solidFill>
                  <a:srgbClr val="7030A0"/>
                </a:solidFill>
                <a:latin typeface="Century Gothic" pitchFamily="34" charset="0"/>
              </a:rPr>
              <a:t>Ri-valutazione endocrinologica </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b="1" dirty="0" smtClean="0">
                <a:solidFill>
                  <a:srgbClr val="000000"/>
                </a:solidFill>
                <a:latin typeface="Century Gothic" pitchFamily="34" charset="0"/>
              </a:rPr>
              <a:t>-valori glicemici ai limiti bassi dopo 2 ore dal pasto</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dirty="0" err="1" smtClean="0">
                <a:solidFill>
                  <a:srgbClr val="000000"/>
                </a:solidFill>
                <a:latin typeface="Century Gothic" pitchFamily="34" charset="0"/>
              </a:rPr>
              <a:t>-C-peptide</a:t>
            </a:r>
            <a:r>
              <a:rPr lang="it-IT" sz="1400" dirty="0" smtClean="0">
                <a:solidFill>
                  <a:srgbClr val="000000"/>
                </a:solidFill>
                <a:latin typeface="Century Gothic" pitchFamily="34" charset="0"/>
              </a:rPr>
              <a:t>: nella norma</a:t>
            </a:r>
          </a:p>
          <a:p>
            <a:pPr>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it-IT" sz="1400" dirty="0" smtClean="0">
                <a:solidFill>
                  <a:srgbClr val="000000"/>
                </a:solidFill>
                <a:latin typeface="Century Gothic" pitchFamily="34" charset="0"/>
              </a:rPr>
              <a:t>diario glicemico: nella norma</a:t>
            </a:r>
            <a:r>
              <a:rPr lang="it-IT" sz="1400" b="1" u="sng" dirty="0" smtClean="0">
                <a:solidFill>
                  <a:srgbClr val="000000"/>
                </a:solidFill>
                <a:latin typeface="Century Gothic" pitchFamily="34" charset="0"/>
              </a:rPr>
              <a:t> </a:t>
            </a:r>
            <a:endParaRPr lang="it-IT" sz="1400" b="1" u="sng" dirty="0">
              <a:solidFill>
                <a:srgbClr val="000000"/>
              </a:solidFill>
              <a:latin typeface="Century Gothic" pitchFamily="34" charset="0"/>
            </a:endParaRPr>
          </a:p>
        </p:txBody>
      </p:sp>
      <p:sp>
        <p:nvSpPr>
          <p:cNvPr id="14" name="Rettangolo 13"/>
          <p:cNvSpPr/>
          <p:nvPr/>
        </p:nvSpPr>
        <p:spPr>
          <a:xfrm>
            <a:off x="215156" y="4137067"/>
            <a:ext cx="6827868" cy="68022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it-IT" sz="1400" b="1" dirty="0" smtClean="0">
                <a:solidFill>
                  <a:srgbClr val="7030A0"/>
                </a:solidFill>
                <a:latin typeface="Century Gothic" pitchFamily="34" charset="0"/>
              </a:rPr>
              <a:t>RM encefalo addome superiore ed inferiore</a:t>
            </a:r>
            <a:r>
              <a:rPr lang="it-IT" sz="1400" dirty="0" smtClean="0">
                <a:solidFill>
                  <a:srgbClr val="7030A0"/>
                </a:solidFill>
                <a:latin typeface="Century Gothic" pitchFamily="34" charset="0"/>
              </a:rPr>
              <a:t>: nella norma</a:t>
            </a:r>
          </a:p>
          <a:p>
            <a:r>
              <a:rPr lang="it-IT" sz="1400" b="1" dirty="0" smtClean="0">
                <a:solidFill>
                  <a:srgbClr val="7030A0"/>
                </a:solidFill>
                <a:latin typeface="Century Gothic" pitchFamily="34" charset="0"/>
              </a:rPr>
              <a:t>Studio del digerente con </a:t>
            </a:r>
            <a:r>
              <a:rPr lang="it-IT" sz="1400" b="1" dirty="0" err="1" smtClean="0">
                <a:solidFill>
                  <a:srgbClr val="7030A0"/>
                </a:solidFill>
                <a:latin typeface="Century Gothic" pitchFamily="34" charset="0"/>
              </a:rPr>
              <a:t>MdC</a:t>
            </a:r>
            <a:r>
              <a:rPr lang="it-IT" sz="1400" b="1" dirty="0" smtClean="0">
                <a:solidFill>
                  <a:srgbClr val="7030A0"/>
                </a:solidFill>
                <a:latin typeface="Century Gothic" pitchFamily="34" charset="0"/>
              </a:rPr>
              <a:t> </a:t>
            </a:r>
            <a:r>
              <a:rPr lang="it-IT" sz="1400" b="1" dirty="0" err="1" smtClean="0">
                <a:solidFill>
                  <a:srgbClr val="7030A0"/>
                </a:solidFill>
                <a:latin typeface="Century Gothic" pitchFamily="34" charset="0"/>
              </a:rPr>
              <a:t>baritato</a:t>
            </a:r>
            <a:r>
              <a:rPr lang="it-IT" sz="1400" dirty="0" smtClean="0">
                <a:solidFill>
                  <a:srgbClr val="7030A0"/>
                </a:solidFill>
                <a:latin typeface="Century Gothic" pitchFamily="34" charset="0"/>
              </a:rPr>
              <a:t>: </a:t>
            </a:r>
            <a:r>
              <a:rPr lang="it-IT" sz="1400" dirty="0" smtClean="0">
                <a:solidFill>
                  <a:schemeClr val="tx1"/>
                </a:solidFill>
                <a:latin typeface="Century Gothic" pitchFamily="34" charset="0"/>
              </a:rPr>
              <a:t>transito intestinale nella norma</a:t>
            </a:r>
          </a:p>
        </p:txBody>
      </p:sp>
      <p:sp>
        <p:nvSpPr>
          <p:cNvPr id="15" name="Rettangolo 14"/>
          <p:cNvSpPr/>
          <p:nvPr/>
        </p:nvSpPr>
        <p:spPr>
          <a:xfrm rot="19745403">
            <a:off x="5597912" y="3028028"/>
            <a:ext cx="3289610" cy="735980"/>
          </a:xfrm>
          <a:prstGeom prst="rect">
            <a:avLst/>
          </a:prstGeom>
          <a:solidFill>
            <a:schemeClr val="bg1"/>
          </a:solidFill>
          <a:ln w="5715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rgbClr val="FF0000"/>
                </a:solidFill>
                <a:latin typeface="Century Gothic" pitchFamily="34" charset="0"/>
              </a:rPr>
              <a:t>CONSULENZA NEUROPSICHIATRICA</a:t>
            </a:r>
            <a:endParaRPr lang="it-IT" b="1" dirty="0">
              <a:solidFill>
                <a:srgbClr val="FF0000"/>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blinds(horizontal)">
                                      <p:cBhvr>
                                        <p:cTn id="15" dur="400"/>
                                        <p:tgtEl>
                                          <p:spTgt spid="307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3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3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3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3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6" dur="3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7" dur="300" accel="50000" fill="hold">
                                          <p:stCondLst>
                                            <p:cond delay="300"/>
                                          </p:stCondLst>
                                        </p:cTn>
                                        <p:tgtEl>
                                          <p:spTgt spid="15"/>
                                        </p:tgtEl>
                                        <p:attrNameLst>
                                          <p:attrName>ppt_w</p:attrName>
                                        </p:attrNameLst>
                                      </p:cBhvr>
                                      <p:tavLst>
                                        <p:tav tm="0">
                                          <p:val>
                                            <p:strVal val="#ppt_w*.05"/>
                                          </p:val>
                                        </p:tav>
                                        <p:tav tm="100000">
                                          <p:val>
                                            <p:strVal val="#ppt_w"/>
                                          </p:val>
                                        </p:tav>
                                      </p:tavLst>
                                    </p:anim>
                                    <p:anim calcmode="lin" valueType="num">
                                      <p:cBhvr>
                                        <p:cTn id="38" dur="600" fill="hold"/>
                                        <p:tgtEl>
                                          <p:spTgt spid="15"/>
                                        </p:tgtEl>
                                        <p:attrNameLst>
                                          <p:attrName>ppt_h</p:attrName>
                                        </p:attrNameLst>
                                      </p:cBhvr>
                                      <p:tavLst>
                                        <p:tav tm="0">
                                          <p:val>
                                            <p:strVal val="#ppt_h"/>
                                          </p:val>
                                        </p:tav>
                                        <p:tav tm="100000">
                                          <p:val>
                                            <p:strVal val="#ppt_h"/>
                                          </p:val>
                                        </p:tav>
                                      </p:tavLst>
                                    </p:anim>
                                    <p:anim calcmode="lin" valueType="num">
                                      <p:cBhvr>
                                        <p:cTn id="39" dur="3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0" dur="3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1" dur="300" accel="50000" fill="hold">
                                          <p:stCondLst>
                                            <p:cond delay="300"/>
                                          </p:stCondLst>
                                        </p:cTn>
                                        <p:tgtEl>
                                          <p:spTgt spid="15"/>
                                        </p:tgtEl>
                                        <p:attrNameLst>
                                          <p:attrName>ppt_y</p:attrName>
                                        </p:attrNameLst>
                                      </p:cBhvr>
                                      <p:tavLst>
                                        <p:tav tm="0">
                                          <p:val>
                                            <p:strVal val="#ppt_y+.1"/>
                                          </p:val>
                                        </p:tav>
                                        <p:tav tm="100000">
                                          <p:val>
                                            <p:strVal val="#ppt_y"/>
                                          </p:val>
                                        </p:tav>
                                      </p:tavLst>
                                    </p:anim>
                                    <p:animEffect transition="in" filter="fade">
                                      <p:cBhvr>
                                        <p:cTn id="42" dur="6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10" grpId="0"/>
      <p:bldP spid="11" grpId="0"/>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0" y="1417588"/>
            <a:ext cx="4572000" cy="2862322"/>
          </a:xfrm>
          <a:prstGeom prst="rect">
            <a:avLst/>
          </a:prstGeom>
          <a:ln w="38100">
            <a:solidFill>
              <a:srgbClr val="FF0000"/>
            </a:solidFill>
            <a:prstDash val="solid"/>
          </a:ln>
        </p:spPr>
        <p:txBody>
          <a:bodyPr>
            <a:spAutoFit/>
          </a:bodyPr>
          <a:lstStyle/>
          <a:p>
            <a:pPr algn="ctr"/>
            <a:r>
              <a:rPr lang="it-IT" b="1" dirty="0" smtClean="0">
                <a:latin typeface="Century Gothic" pitchFamily="34" charset="0"/>
              </a:rPr>
              <a:t>Rivalutazione Neuropsichiatrica </a:t>
            </a:r>
          </a:p>
          <a:p>
            <a:r>
              <a:rPr lang="it-IT" dirty="0" smtClean="0">
                <a:latin typeface="Century Gothic" pitchFamily="34" charset="0"/>
              </a:rPr>
              <a:t>“la valutazione dei precedenti neuropsichiatrici nel gentilizio ha messo in luce la presenza nella madre di manifestazioni </a:t>
            </a:r>
            <a:r>
              <a:rPr lang="it-IT" dirty="0" err="1" smtClean="0">
                <a:latin typeface="Century Gothic" pitchFamily="34" charset="0"/>
              </a:rPr>
              <a:t>somatoformi</a:t>
            </a:r>
            <a:r>
              <a:rPr lang="it-IT" dirty="0" smtClean="0">
                <a:latin typeface="Century Gothic" pitchFamily="34" charset="0"/>
              </a:rPr>
              <a:t> (probabile febbre fittizia) in epoca adolescenziale. Emergono vissuti depressivi nel </a:t>
            </a:r>
            <a:r>
              <a:rPr lang="it-IT" dirty="0" err="1" smtClean="0">
                <a:latin typeface="Century Gothic" pitchFamily="34" charset="0"/>
              </a:rPr>
              <a:t>post-partum</a:t>
            </a:r>
            <a:r>
              <a:rPr lang="it-IT" dirty="0" smtClean="0">
                <a:latin typeface="Century Gothic" pitchFamily="34" charset="0"/>
              </a:rPr>
              <a:t>. La relazione madre figlia risulta connotata da aspetti di tipo simbiotico ed esclusivo (….)”</a:t>
            </a:r>
          </a:p>
        </p:txBody>
      </p:sp>
      <p:sp>
        <p:nvSpPr>
          <p:cNvPr id="5" name="Rettangolo 4"/>
          <p:cNvSpPr/>
          <p:nvPr/>
        </p:nvSpPr>
        <p:spPr>
          <a:xfrm>
            <a:off x="256478" y="278780"/>
            <a:ext cx="3289610" cy="735980"/>
          </a:xfrm>
          <a:prstGeom prst="rect">
            <a:avLst/>
          </a:prstGeom>
          <a:solidFill>
            <a:schemeClr val="bg1"/>
          </a:solidFill>
          <a:ln w="5715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rgbClr val="FF0000"/>
                </a:solidFill>
                <a:latin typeface="Century Gothic" pitchFamily="34" charset="0"/>
              </a:rPr>
              <a:t>CONSULENZA NEUROPSICHIATRICA</a:t>
            </a:r>
            <a:endParaRPr lang="it-IT" b="1"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7429" y="94573"/>
            <a:ext cx="8802410" cy="461665"/>
          </a:xfrm>
          <a:prstGeom prst="rect">
            <a:avLst/>
          </a:prstGeom>
          <a:noFill/>
        </p:spPr>
        <p:txBody>
          <a:bodyPr wrap="none" rtlCol="0">
            <a:spAutoFit/>
          </a:bodyPr>
          <a:lstStyle/>
          <a:p>
            <a:r>
              <a:rPr lang="it-IT" sz="2400" dirty="0" smtClean="0">
                <a:solidFill>
                  <a:srgbClr val="FF6600"/>
                </a:solidFill>
                <a:latin typeface="Chalkduster"/>
                <a:cs typeface="Chalkduster"/>
              </a:rPr>
              <a:t>Disturbo da sintomi somatici e disturbi correlati </a:t>
            </a:r>
            <a:endParaRPr lang="it-IT" sz="2400" dirty="0">
              <a:solidFill>
                <a:srgbClr val="FF6600"/>
              </a:solidFill>
              <a:latin typeface="Chalkduster"/>
              <a:cs typeface="Chalkduster"/>
            </a:endParaRPr>
          </a:p>
        </p:txBody>
      </p:sp>
      <p:graphicFrame>
        <p:nvGraphicFramePr>
          <p:cNvPr id="3" name="Tabella 2"/>
          <p:cNvGraphicFramePr>
            <a:graphicFrameLocks noGrp="1"/>
          </p:cNvGraphicFramePr>
          <p:nvPr>
            <p:extLst>
              <p:ext uri="{D42A27DB-BD31-4B8C-83A1-F6EECF244321}">
                <p14:modId xmlns:p14="http://schemas.microsoft.com/office/powerpoint/2010/main" xmlns="" val="1573016711"/>
              </p:ext>
            </p:extLst>
          </p:nvPr>
        </p:nvGraphicFramePr>
        <p:xfrm>
          <a:off x="157429" y="713691"/>
          <a:ext cx="3935724" cy="3117588"/>
        </p:xfrm>
        <a:graphic>
          <a:graphicData uri="http://schemas.openxmlformats.org/drawingml/2006/table">
            <a:tbl>
              <a:tblPr firstRow="1" bandRow="1">
                <a:tableStyleId>{D27102A9-8310-4765-A935-A1911B00CA55}</a:tableStyleId>
              </a:tblPr>
              <a:tblGrid>
                <a:gridCol w="3935724"/>
              </a:tblGrid>
              <a:tr h="519598">
                <a:tc>
                  <a:txBody>
                    <a:bodyPr/>
                    <a:lstStyle/>
                    <a:p>
                      <a:r>
                        <a:rPr lang="it-IT" sz="1400" b="1" dirty="0" smtClean="0">
                          <a:latin typeface="Century Gothic"/>
                          <a:cs typeface="Century Gothic"/>
                        </a:rPr>
                        <a:t>Disturbo da</a:t>
                      </a:r>
                      <a:r>
                        <a:rPr lang="it-IT" sz="1400" b="1" baseline="0" dirty="0" smtClean="0">
                          <a:latin typeface="Century Gothic"/>
                          <a:cs typeface="Century Gothic"/>
                        </a:rPr>
                        <a:t> sintomi somatici e</a:t>
                      </a:r>
                    </a:p>
                    <a:p>
                      <a:r>
                        <a:rPr lang="it-IT" sz="1400" b="1" baseline="0" dirty="0" smtClean="0">
                          <a:latin typeface="Century Gothic"/>
                          <a:cs typeface="Century Gothic"/>
                        </a:rPr>
                        <a:t>Disturbi correlati</a:t>
                      </a:r>
                      <a:endParaRPr lang="it-IT" sz="1600" b="1" dirty="0">
                        <a:latin typeface="Century Gothic"/>
                        <a:cs typeface="Century Gothic"/>
                      </a:endParaRPr>
                    </a:p>
                  </a:txBody>
                  <a:tcPr/>
                </a:tc>
              </a:tr>
              <a:tr h="519598">
                <a:tc>
                  <a:txBody>
                    <a:bodyPr/>
                    <a:lstStyle/>
                    <a:p>
                      <a:pPr algn="l"/>
                      <a:r>
                        <a:rPr lang="it-IT" sz="1400" b="0" dirty="0" smtClean="0">
                          <a:latin typeface="Century Gothic"/>
                          <a:cs typeface="Century Gothic"/>
                        </a:rPr>
                        <a:t>Disturbo</a:t>
                      </a:r>
                      <a:r>
                        <a:rPr lang="it-IT" sz="1400" b="0" baseline="0" dirty="0" smtClean="0">
                          <a:latin typeface="Century Gothic"/>
                          <a:cs typeface="Century Gothic"/>
                        </a:rPr>
                        <a:t> da sintomi somatici</a:t>
                      </a:r>
                      <a:endParaRPr lang="it-IT" sz="1400" b="0" dirty="0">
                        <a:latin typeface="Century Gothic"/>
                        <a:cs typeface="Century Gothic"/>
                      </a:endParaRPr>
                    </a:p>
                  </a:txBody>
                  <a:tcPr anchor="ctr"/>
                </a:tc>
              </a:tr>
              <a:tr h="519598">
                <a:tc>
                  <a:txBody>
                    <a:bodyPr/>
                    <a:lstStyle/>
                    <a:p>
                      <a:pPr algn="l"/>
                      <a:r>
                        <a:rPr lang="it-IT" sz="1400" b="0" dirty="0" smtClean="0">
                          <a:latin typeface="Century Gothic"/>
                          <a:cs typeface="Century Gothic"/>
                        </a:rPr>
                        <a:t>Disturbo d’ansia di malattia</a:t>
                      </a:r>
                      <a:endParaRPr lang="it-IT" sz="1400" b="0" dirty="0">
                        <a:latin typeface="Century Gothic"/>
                        <a:cs typeface="Century Gothic"/>
                      </a:endParaRPr>
                    </a:p>
                  </a:txBody>
                  <a:tcPr anchor="ctr"/>
                </a:tc>
              </a:tr>
              <a:tr h="519598">
                <a:tc>
                  <a:txBody>
                    <a:bodyPr/>
                    <a:lstStyle/>
                    <a:p>
                      <a:pPr algn="l"/>
                      <a:r>
                        <a:rPr lang="it-IT" sz="1400" b="0" dirty="0" smtClean="0">
                          <a:latin typeface="Century Gothic"/>
                          <a:cs typeface="Century Gothic"/>
                        </a:rPr>
                        <a:t>Disturbo</a:t>
                      </a:r>
                      <a:r>
                        <a:rPr lang="it-IT" sz="1400" b="0" baseline="0" dirty="0" smtClean="0">
                          <a:latin typeface="Century Gothic"/>
                          <a:cs typeface="Century Gothic"/>
                        </a:rPr>
                        <a:t> di conversione</a:t>
                      </a:r>
                    </a:p>
                    <a:p>
                      <a:pPr algn="l"/>
                      <a:r>
                        <a:rPr lang="it-IT" sz="1400" b="0" baseline="0" dirty="0" smtClean="0">
                          <a:latin typeface="Century Gothic"/>
                          <a:cs typeface="Century Gothic"/>
                        </a:rPr>
                        <a:t>(disturbo da sintomi neurologici funzionali)</a:t>
                      </a:r>
                      <a:endParaRPr lang="it-IT" sz="1400" b="0" dirty="0">
                        <a:latin typeface="Century Gothic"/>
                        <a:cs typeface="Century Gothic"/>
                      </a:endParaRPr>
                    </a:p>
                  </a:txBody>
                  <a:tcPr anchor="ctr"/>
                </a:tc>
              </a:tr>
              <a:tr h="519598">
                <a:tc>
                  <a:txBody>
                    <a:bodyPr/>
                    <a:lstStyle/>
                    <a:p>
                      <a:pPr algn="l"/>
                      <a:r>
                        <a:rPr lang="it-IT" sz="1400" b="0" dirty="0" smtClean="0">
                          <a:latin typeface="Century Gothic"/>
                          <a:cs typeface="Century Gothic"/>
                        </a:rPr>
                        <a:t>Fattori psicologici che influenzano altre condizioni mediche</a:t>
                      </a:r>
                      <a:endParaRPr lang="it-IT" sz="1400" b="0" dirty="0">
                        <a:latin typeface="Century Gothic"/>
                        <a:cs typeface="Century Gothic"/>
                      </a:endParaRPr>
                    </a:p>
                  </a:txBody>
                  <a:tcPr anchor="ctr"/>
                </a:tc>
              </a:tr>
              <a:tr h="519598">
                <a:tc>
                  <a:txBody>
                    <a:bodyPr/>
                    <a:lstStyle/>
                    <a:p>
                      <a:pPr algn="l"/>
                      <a:r>
                        <a:rPr lang="it-IT" sz="1400" b="0" dirty="0" smtClean="0">
                          <a:latin typeface="Century Gothic"/>
                          <a:cs typeface="Century Gothic"/>
                        </a:rPr>
                        <a:t>Disturbo fittizio</a:t>
                      </a:r>
                      <a:endParaRPr lang="it-IT" sz="1400" b="0" dirty="0">
                        <a:latin typeface="Century Gothic"/>
                        <a:cs typeface="Century Gothic"/>
                      </a:endParaRPr>
                    </a:p>
                  </a:txBody>
                  <a:tcPr anchor="ctr"/>
                </a:tc>
              </a:tr>
            </a:tbl>
          </a:graphicData>
        </a:graphic>
      </p:graphicFrame>
      <p:sp>
        <p:nvSpPr>
          <p:cNvPr id="6" name="Rettangolo 5"/>
          <p:cNvSpPr/>
          <p:nvPr/>
        </p:nvSpPr>
        <p:spPr>
          <a:xfrm>
            <a:off x="157429" y="1354105"/>
            <a:ext cx="2665797" cy="283418"/>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157429" y="2293776"/>
            <a:ext cx="2665797" cy="283418"/>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57429" y="3453882"/>
            <a:ext cx="2665797" cy="283418"/>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4485727" y="724188"/>
            <a:ext cx="4351286" cy="2246769"/>
          </a:xfrm>
          <a:prstGeom prst="rect">
            <a:avLst/>
          </a:prstGeom>
          <a:noFill/>
        </p:spPr>
        <p:txBody>
          <a:bodyPr wrap="square" rtlCol="0">
            <a:spAutoFit/>
          </a:bodyPr>
          <a:lstStyle/>
          <a:p>
            <a:r>
              <a:rPr lang="it-IT" sz="1400" dirty="0" smtClean="0">
                <a:latin typeface="American Typewriter"/>
                <a:cs typeface="American Typewriter"/>
              </a:rPr>
              <a:t>Disturbi caratterizzati da </a:t>
            </a:r>
            <a:endParaRPr lang="it-IT" sz="1400" dirty="0">
              <a:latin typeface="American Typewriter"/>
              <a:cs typeface="American Typewriter"/>
            </a:endParaRPr>
          </a:p>
          <a:p>
            <a:r>
              <a:rPr lang="it-IT" sz="1400" dirty="0">
                <a:latin typeface="American Typewriter"/>
                <a:cs typeface="American Typewriter"/>
              </a:rPr>
              <a:t>p</a:t>
            </a:r>
            <a:r>
              <a:rPr lang="it-IT" sz="1400" dirty="0" smtClean="0">
                <a:latin typeface="American Typewriter"/>
                <a:cs typeface="American Typewriter"/>
              </a:rPr>
              <a:t>ensieri, sentimenti e comportamenti</a:t>
            </a:r>
          </a:p>
          <a:p>
            <a:r>
              <a:rPr lang="it-IT" sz="1400" dirty="0">
                <a:latin typeface="American Typewriter"/>
                <a:cs typeface="American Typewriter"/>
              </a:rPr>
              <a:t>c</a:t>
            </a:r>
            <a:r>
              <a:rPr lang="it-IT" sz="1400" dirty="0" smtClean="0">
                <a:latin typeface="American Typewriter"/>
                <a:cs typeface="American Typewriter"/>
              </a:rPr>
              <a:t>orrelati a sintomi somatici</a:t>
            </a:r>
          </a:p>
          <a:p>
            <a:endParaRPr lang="it-IT" sz="1400" dirty="0">
              <a:latin typeface="American Typewriter"/>
              <a:cs typeface="American Typewriter"/>
            </a:endParaRPr>
          </a:p>
          <a:p>
            <a:r>
              <a:rPr lang="it-IT" sz="1400" b="1" dirty="0" smtClean="0">
                <a:latin typeface="American Typewriter"/>
                <a:cs typeface="American Typewriter"/>
              </a:rPr>
              <a:t>L’origine dei sintomi somatici</a:t>
            </a:r>
          </a:p>
          <a:p>
            <a:pPr marL="285750" indent="-285750">
              <a:buFont typeface="Arial"/>
              <a:buChar char="•"/>
            </a:pPr>
            <a:r>
              <a:rPr lang="it-IT" sz="1400" dirty="0" smtClean="0">
                <a:latin typeface="American Typewriter"/>
                <a:cs typeface="American Typewriter"/>
              </a:rPr>
              <a:t>Causati da condizioni mediche</a:t>
            </a:r>
          </a:p>
          <a:p>
            <a:pPr marL="285750" indent="-285750">
              <a:buFont typeface="Arial"/>
              <a:buChar char="•"/>
            </a:pPr>
            <a:r>
              <a:rPr lang="it-IT" sz="1400" dirty="0" smtClean="0">
                <a:latin typeface="American Typewriter"/>
                <a:cs typeface="American Typewriter"/>
              </a:rPr>
              <a:t>Derivati da preoccupazione riguardo a disturbi medici</a:t>
            </a:r>
          </a:p>
          <a:p>
            <a:pPr marL="285750" indent="-285750">
              <a:buFont typeface="Arial"/>
              <a:buChar char="•"/>
            </a:pPr>
            <a:r>
              <a:rPr lang="it-IT" sz="1400" dirty="0" smtClean="0">
                <a:latin typeface="American Typewriter"/>
                <a:cs typeface="American Typewriter"/>
              </a:rPr>
              <a:t>Fittizi</a:t>
            </a:r>
          </a:p>
          <a:p>
            <a:pPr marL="285750" indent="-285750">
              <a:buFont typeface="Arial"/>
              <a:buChar char="•"/>
            </a:pPr>
            <a:endParaRPr lang="it-IT" sz="1400" dirty="0">
              <a:latin typeface="American Typewriter"/>
              <a:cs typeface="American Typewriter"/>
            </a:endParaRPr>
          </a:p>
        </p:txBody>
      </p:sp>
      <p:sp>
        <p:nvSpPr>
          <p:cNvPr id="10" name="CasellaDiTesto 9"/>
          <p:cNvSpPr txBox="1"/>
          <p:nvPr/>
        </p:nvSpPr>
        <p:spPr>
          <a:xfrm>
            <a:off x="4208605" y="3088117"/>
            <a:ext cx="4840940" cy="523220"/>
          </a:xfrm>
          <a:prstGeom prst="rect">
            <a:avLst/>
          </a:prstGeom>
          <a:noFill/>
          <a:ln w="28575" cmpd="sng">
            <a:solidFill>
              <a:srgbClr val="005042"/>
            </a:solidFill>
          </a:ln>
          <a:effectLst/>
        </p:spPr>
        <p:txBody>
          <a:bodyPr wrap="square" rtlCol="0">
            <a:spAutoFit/>
          </a:bodyPr>
          <a:lstStyle/>
          <a:p>
            <a:r>
              <a:rPr lang="it-IT" sz="1400" dirty="0" smtClean="0">
                <a:latin typeface="American Typewriter"/>
                <a:cs typeface="American Typewriter"/>
              </a:rPr>
              <a:t>I pazienti con di disturbo da sintomi somatici possono </a:t>
            </a:r>
          </a:p>
          <a:p>
            <a:r>
              <a:rPr lang="it-IT" sz="1400" i="1" dirty="0">
                <a:latin typeface="American Typewriter"/>
                <a:cs typeface="American Typewriter"/>
              </a:rPr>
              <a:t>a</a:t>
            </a:r>
            <a:r>
              <a:rPr lang="it-IT" sz="1400" i="1" dirty="0" smtClean="0">
                <a:latin typeface="American Typewriter"/>
                <a:cs typeface="American Typewriter"/>
              </a:rPr>
              <a:t>vere o meno </a:t>
            </a:r>
            <a:r>
              <a:rPr lang="it-IT" sz="1400" dirty="0" smtClean="0">
                <a:latin typeface="American Typewriter"/>
                <a:cs typeface="American Typewriter"/>
              </a:rPr>
              <a:t>diagnosi di condizione medica</a:t>
            </a:r>
          </a:p>
        </p:txBody>
      </p:sp>
      <p:sp>
        <p:nvSpPr>
          <p:cNvPr id="11" name="CasellaDiTesto 10"/>
          <p:cNvSpPr txBox="1"/>
          <p:nvPr/>
        </p:nvSpPr>
        <p:spPr>
          <a:xfrm>
            <a:off x="436427" y="4089927"/>
            <a:ext cx="7929247" cy="738664"/>
          </a:xfrm>
          <a:prstGeom prst="rect">
            <a:avLst/>
          </a:prstGeom>
          <a:solidFill>
            <a:srgbClr val="FFF488"/>
          </a:solidFill>
          <a:ln>
            <a:solidFill>
              <a:srgbClr val="FFDA6A"/>
            </a:solidFill>
          </a:ln>
          <a:effectLst>
            <a:outerShdw blurRad="50800" dist="38100" dir="2700000" algn="tl" rotWithShape="0">
              <a:srgbClr val="000000">
                <a:alpha val="43000"/>
              </a:srgbClr>
            </a:outerShdw>
          </a:effectLst>
        </p:spPr>
        <p:txBody>
          <a:bodyPr wrap="none" rtlCol="0">
            <a:spAutoFit/>
          </a:bodyPr>
          <a:lstStyle/>
          <a:p>
            <a:pPr algn="ctr"/>
            <a:r>
              <a:rPr lang="it-IT" sz="1400" dirty="0" smtClean="0">
                <a:latin typeface="American Typewriter"/>
                <a:cs typeface="American Typewriter"/>
              </a:rPr>
              <a:t>La caratteristica chiave è la risposta eccessiva </a:t>
            </a:r>
          </a:p>
          <a:p>
            <a:pPr algn="ctr"/>
            <a:r>
              <a:rPr lang="it-IT" sz="1400" dirty="0" smtClean="0">
                <a:latin typeface="American Typewriter"/>
                <a:cs typeface="American Typewriter"/>
              </a:rPr>
              <a:t>correlata a sintomi somatici</a:t>
            </a:r>
          </a:p>
          <a:p>
            <a:pPr algn="ctr"/>
            <a:r>
              <a:rPr lang="it-IT" sz="1400" dirty="0" smtClean="0">
                <a:latin typeface="American Typewriter"/>
                <a:cs typeface="American Typewriter"/>
              </a:rPr>
              <a:t>(pensieri, sentimenti e comportamenti sproporzionati rispetto a ciò che ci si aspetterebbe)</a:t>
            </a:r>
          </a:p>
        </p:txBody>
      </p:sp>
    </p:spTree>
    <p:extLst>
      <p:ext uri="{BB962C8B-B14F-4D97-AF65-F5344CB8AC3E}">
        <p14:creationId xmlns:p14="http://schemas.microsoft.com/office/powerpoint/2010/main" xmlns="" val="27462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600" fill="hold"/>
                                        <p:tgtEl>
                                          <p:spTgt spid="8"/>
                                        </p:tgtEl>
                                        <p:attrNameLst>
                                          <p:attrName>ppt_w</p:attrName>
                                        </p:attrNameLst>
                                      </p:cBhvr>
                                      <p:tavLst>
                                        <p:tav tm="0">
                                          <p:val>
                                            <p:strVal val="#ppt_w*0.70"/>
                                          </p:val>
                                        </p:tav>
                                        <p:tav tm="100000">
                                          <p:val>
                                            <p:strVal val="#ppt_w"/>
                                          </p:val>
                                        </p:tav>
                                      </p:tavLst>
                                    </p:anim>
                                    <p:anim calcmode="lin" valueType="num">
                                      <p:cBhvr>
                                        <p:cTn id="22" dur="600" fill="hold"/>
                                        <p:tgtEl>
                                          <p:spTgt spid="8"/>
                                        </p:tgtEl>
                                        <p:attrNameLst>
                                          <p:attrName>ppt_h</p:attrName>
                                        </p:attrNameLst>
                                      </p:cBhvr>
                                      <p:tavLst>
                                        <p:tav tm="0">
                                          <p:val>
                                            <p:strVal val="#ppt_h"/>
                                          </p:val>
                                        </p:tav>
                                        <p:tav tm="100000">
                                          <p:val>
                                            <p:strVal val="#ppt_h"/>
                                          </p:val>
                                        </p:tav>
                                      </p:tavLst>
                                    </p:anim>
                                    <p:animEffect transition="in" filter="fade">
                                      <p:cBhvr>
                                        <p:cTn id="23" dur="6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300" fill="hold"/>
                                        <p:tgtEl>
                                          <p:spTgt spid="11"/>
                                        </p:tgtEl>
                                        <p:attrNameLst>
                                          <p:attrName>ppt_x</p:attrName>
                                        </p:attrNameLst>
                                      </p:cBhvr>
                                      <p:tavLst>
                                        <p:tav tm="0">
                                          <p:val>
                                            <p:strVal val="#ppt_x"/>
                                          </p:val>
                                        </p:tav>
                                        <p:tav tm="100000">
                                          <p:val>
                                            <p:strVal val="#ppt_x"/>
                                          </p:val>
                                        </p:tav>
                                      </p:tavLst>
                                    </p:anim>
                                    <p:anim calcmode="lin" valueType="num">
                                      <p:cBhvr additive="base">
                                        <p:cTn id="41" dur="3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8419" y="776773"/>
            <a:ext cx="2760255" cy="3642437"/>
          </a:xfrm>
          <a:prstGeom prst="rect">
            <a:avLst/>
          </a:prstGeom>
          <a:solidFill>
            <a:srgbClr val="FFF4AA"/>
          </a:solidFill>
          <a:ln>
            <a:solidFill>
              <a:srgbClr val="FFF4AA"/>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lphaUcParenR"/>
            </a:pPr>
            <a:r>
              <a:rPr lang="it-IT" sz="1400" dirty="0" smtClean="0">
                <a:solidFill>
                  <a:schemeClr val="tx1"/>
                </a:solidFill>
                <a:latin typeface="Century Gothic"/>
                <a:cs typeface="Century Gothic"/>
              </a:rPr>
              <a:t>Sintomo somatico che abbia conseguenze significative sulla vita quotidiana</a:t>
            </a:r>
          </a:p>
          <a:p>
            <a:pPr marL="342900" indent="-342900">
              <a:buAutoNum type="alphaUcParenR"/>
            </a:pPr>
            <a:r>
              <a:rPr lang="it-IT" sz="1400" dirty="0" smtClean="0">
                <a:solidFill>
                  <a:schemeClr val="tx1"/>
                </a:solidFill>
                <a:latin typeface="Century Gothic"/>
                <a:cs typeface="Century Gothic"/>
              </a:rPr>
              <a:t>Azione, pensieri o sentimenti riguardo ai sintomi sproporzionati(tempo, severità) e che causano ansia</a:t>
            </a:r>
          </a:p>
          <a:p>
            <a:pPr marL="342900" indent="-342900">
              <a:buAutoNum type="alphaUcParenR"/>
            </a:pPr>
            <a:r>
              <a:rPr lang="it-IT" sz="1400" dirty="0" smtClean="0">
                <a:solidFill>
                  <a:schemeClr val="tx1"/>
                </a:solidFill>
                <a:latin typeface="Century Gothic"/>
                <a:cs typeface="Century Gothic"/>
              </a:rPr>
              <a:t>Persistenza del sintomo da almeno  6 mesi</a:t>
            </a:r>
            <a:endParaRPr lang="it-IT" sz="1400" dirty="0">
              <a:solidFill>
                <a:schemeClr val="tx1"/>
              </a:solidFill>
              <a:latin typeface="Century Gothic"/>
              <a:cs typeface="Century Gothic"/>
            </a:endParaRPr>
          </a:p>
        </p:txBody>
      </p:sp>
      <p:sp>
        <p:nvSpPr>
          <p:cNvPr id="5" name="Rettangolo 4"/>
          <p:cNvSpPr/>
          <p:nvPr/>
        </p:nvSpPr>
        <p:spPr>
          <a:xfrm>
            <a:off x="3164541" y="808264"/>
            <a:ext cx="2760255" cy="3642437"/>
          </a:xfrm>
          <a:prstGeom prst="rect">
            <a:avLst/>
          </a:prstGeom>
          <a:solidFill>
            <a:srgbClr val="FFF4D5"/>
          </a:solidFill>
          <a:ln>
            <a:solidFill>
              <a:srgbClr val="FFF4D5"/>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lphaUcParenR"/>
            </a:pPr>
            <a:r>
              <a:rPr lang="it-IT" sz="1400" dirty="0" smtClean="0">
                <a:solidFill>
                  <a:schemeClr val="tx1"/>
                </a:solidFill>
                <a:latin typeface="Century Gothic"/>
                <a:cs typeface="Century Gothic"/>
              </a:rPr>
              <a:t>Vari sintomo neurologici non spiegati</a:t>
            </a:r>
          </a:p>
          <a:p>
            <a:pPr marL="342900" indent="-342900">
              <a:buAutoNum type="alphaUcParenR"/>
            </a:pPr>
            <a:r>
              <a:rPr lang="it-IT" sz="1400" dirty="0" smtClean="0">
                <a:solidFill>
                  <a:schemeClr val="tx1"/>
                </a:solidFill>
                <a:latin typeface="Century Gothic"/>
                <a:cs typeface="Century Gothic"/>
              </a:rPr>
              <a:t>Sintomi neurologici non compatibili con qualsiasi altra con qualsia altra condizione neurologica/medica nota</a:t>
            </a:r>
          </a:p>
          <a:p>
            <a:pPr marL="342900" indent="-342900">
              <a:buAutoNum type="alphaUcParenR"/>
            </a:pPr>
            <a:r>
              <a:rPr lang="it-IT" sz="1400" dirty="0" smtClean="0">
                <a:solidFill>
                  <a:schemeClr val="tx1"/>
                </a:solidFill>
                <a:latin typeface="Century Gothic"/>
                <a:cs typeface="Century Gothic"/>
              </a:rPr>
              <a:t>Incoerenza tra risultati esami medici e sintomi</a:t>
            </a:r>
            <a:endParaRPr lang="it-IT" sz="1400" dirty="0">
              <a:solidFill>
                <a:schemeClr val="tx1"/>
              </a:solidFill>
              <a:latin typeface="Century Gothic"/>
              <a:cs typeface="Century Gothic"/>
            </a:endParaRPr>
          </a:p>
        </p:txBody>
      </p:sp>
      <p:sp>
        <p:nvSpPr>
          <p:cNvPr id="6" name="Rettangolo 5"/>
          <p:cNvSpPr/>
          <p:nvPr/>
        </p:nvSpPr>
        <p:spPr>
          <a:xfrm>
            <a:off x="6082224" y="808264"/>
            <a:ext cx="2760255" cy="3642437"/>
          </a:xfrm>
          <a:prstGeom prst="rect">
            <a:avLst/>
          </a:prstGeom>
          <a:solidFill>
            <a:srgbClr val="FFF4AA"/>
          </a:solidFill>
          <a:ln>
            <a:solidFill>
              <a:srgbClr val="FFF4AA"/>
            </a:solidFill>
          </a:ln>
        </p:spPr>
        <p:style>
          <a:lnRef idx="1">
            <a:schemeClr val="accent1"/>
          </a:lnRef>
          <a:fillRef idx="3">
            <a:schemeClr val="accent1"/>
          </a:fillRef>
          <a:effectRef idx="2">
            <a:schemeClr val="accent1"/>
          </a:effectRef>
          <a:fontRef idx="minor">
            <a:schemeClr val="lt1"/>
          </a:fontRef>
        </p:style>
        <p:txBody>
          <a:bodyPr rtlCol="0" anchor="ctr"/>
          <a:lstStyle/>
          <a:p>
            <a:endParaRPr lang="it-IT" sz="1400" dirty="0">
              <a:solidFill>
                <a:schemeClr val="tx1"/>
              </a:solidFill>
              <a:latin typeface="Century Gothic"/>
              <a:cs typeface="Century Gothic"/>
            </a:endParaRPr>
          </a:p>
        </p:txBody>
      </p:sp>
      <p:sp>
        <p:nvSpPr>
          <p:cNvPr id="8" name="CasellaDiTesto 7"/>
          <p:cNvSpPr txBox="1"/>
          <p:nvPr/>
        </p:nvSpPr>
        <p:spPr>
          <a:xfrm>
            <a:off x="6222380" y="992930"/>
            <a:ext cx="1627369" cy="523220"/>
          </a:xfrm>
          <a:prstGeom prst="rect">
            <a:avLst/>
          </a:prstGeom>
          <a:noFill/>
        </p:spPr>
        <p:txBody>
          <a:bodyPr wrap="none" rtlCol="0">
            <a:spAutoFit/>
          </a:bodyPr>
          <a:lstStyle/>
          <a:p>
            <a:r>
              <a:rPr lang="it-IT" sz="1400" b="1" dirty="0" smtClean="0">
                <a:latin typeface="Century Gothic" pitchFamily="34" charset="0"/>
              </a:rPr>
              <a:t>Disturbo Fittizio </a:t>
            </a:r>
          </a:p>
          <a:p>
            <a:r>
              <a:rPr lang="it-IT" sz="1400" b="1" dirty="0" smtClean="0">
                <a:latin typeface="Century Gothic" pitchFamily="34" charset="0"/>
              </a:rPr>
              <a:t>Provocato da </a:t>
            </a:r>
            <a:r>
              <a:rPr lang="it-IT" sz="1400" b="1" dirty="0" err="1" smtClean="0">
                <a:latin typeface="Century Gothic" pitchFamily="34" charset="0"/>
              </a:rPr>
              <a:t>sè</a:t>
            </a:r>
            <a:endParaRPr lang="it-IT" sz="1400" b="1" dirty="0">
              <a:latin typeface="Century Gothic" pitchFamily="34" charset="0"/>
            </a:endParaRPr>
          </a:p>
        </p:txBody>
      </p:sp>
      <p:sp>
        <p:nvSpPr>
          <p:cNvPr id="9" name="CasellaDiTesto 8"/>
          <p:cNvSpPr txBox="1"/>
          <p:nvPr/>
        </p:nvSpPr>
        <p:spPr>
          <a:xfrm>
            <a:off x="6133172" y="3085810"/>
            <a:ext cx="2613216" cy="892552"/>
          </a:xfrm>
          <a:prstGeom prst="rect">
            <a:avLst/>
          </a:prstGeom>
          <a:noFill/>
        </p:spPr>
        <p:txBody>
          <a:bodyPr wrap="none" rtlCol="0">
            <a:spAutoFit/>
          </a:bodyPr>
          <a:lstStyle/>
          <a:p>
            <a:r>
              <a:rPr lang="it-IT" sz="1400" b="1" dirty="0" smtClean="0">
                <a:latin typeface="Century Gothic" pitchFamily="34" charset="0"/>
              </a:rPr>
              <a:t>Disturbo Fittizio </a:t>
            </a:r>
          </a:p>
          <a:p>
            <a:r>
              <a:rPr lang="it-IT" sz="1400" b="1" dirty="0" smtClean="0">
                <a:latin typeface="Century Gothic" pitchFamily="34" charset="0"/>
              </a:rPr>
              <a:t>Provocato ad altri</a:t>
            </a:r>
          </a:p>
          <a:p>
            <a:endParaRPr lang="it-IT" sz="1200" dirty="0" smtClean="0">
              <a:latin typeface="Century Gothic" pitchFamily="34" charset="0"/>
            </a:endParaRPr>
          </a:p>
          <a:p>
            <a:r>
              <a:rPr lang="it-IT" sz="1200" dirty="0" smtClean="0">
                <a:latin typeface="Century Gothic" pitchFamily="34" charset="0"/>
              </a:rPr>
              <a:t>a) b) c) in altra persona (vittima)</a:t>
            </a:r>
            <a:endParaRPr lang="it-IT" sz="1200" dirty="0">
              <a:latin typeface="Century Gothic" pitchFamily="34" charset="0"/>
            </a:endParaRPr>
          </a:p>
        </p:txBody>
      </p:sp>
      <p:sp>
        <p:nvSpPr>
          <p:cNvPr id="10" name="CasellaDiTesto 9"/>
          <p:cNvSpPr txBox="1"/>
          <p:nvPr/>
        </p:nvSpPr>
        <p:spPr>
          <a:xfrm>
            <a:off x="6082224" y="1516150"/>
            <a:ext cx="2842445" cy="1569660"/>
          </a:xfrm>
          <a:prstGeom prst="rect">
            <a:avLst/>
          </a:prstGeom>
          <a:noFill/>
        </p:spPr>
        <p:txBody>
          <a:bodyPr wrap="none" rtlCol="0">
            <a:spAutoFit/>
          </a:bodyPr>
          <a:lstStyle/>
          <a:p>
            <a:r>
              <a:rPr lang="it-IT" sz="1200" dirty="0" smtClean="0">
                <a:latin typeface="Century Gothic" pitchFamily="34" charset="0"/>
              </a:rPr>
              <a:t>A)Falsificazione di segni/sintomi fisici</a:t>
            </a:r>
          </a:p>
          <a:p>
            <a:r>
              <a:rPr lang="it-IT" sz="1200" dirty="0" smtClean="0">
                <a:latin typeface="Century Gothic" pitchFamily="34" charset="0"/>
              </a:rPr>
              <a:t>o psichici, o autoinduzione</a:t>
            </a:r>
          </a:p>
          <a:p>
            <a:r>
              <a:rPr lang="it-IT" sz="1200" dirty="0" smtClean="0">
                <a:latin typeface="Century Gothic" pitchFamily="34" charset="0"/>
              </a:rPr>
              <a:t>di infortunio o malattia , </a:t>
            </a:r>
          </a:p>
          <a:p>
            <a:r>
              <a:rPr lang="it-IT" sz="1200" dirty="0" smtClean="0">
                <a:latin typeface="Century Gothic" pitchFamily="34" charset="0"/>
              </a:rPr>
              <a:t>associato ad inganno accertato</a:t>
            </a:r>
          </a:p>
          <a:p>
            <a:r>
              <a:rPr lang="it-IT" sz="1200" dirty="0" smtClean="0">
                <a:latin typeface="Century Gothic" pitchFamily="34" charset="0"/>
              </a:rPr>
              <a:t>B)L’individuo si presenta come </a:t>
            </a:r>
          </a:p>
          <a:p>
            <a:r>
              <a:rPr lang="it-IT" sz="1200" dirty="0" smtClean="0">
                <a:latin typeface="Century Gothic" pitchFamily="34" charset="0"/>
              </a:rPr>
              <a:t>malato, ferito o menomato</a:t>
            </a:r>
          </a:p>
          <a:p>
            <a:r>
              <a:rPr lang="it-IT" sz="1200" dirty="0" smtClean="0">
                <a:latin typeface="Century Gothic" pitchFamily="34" charset="0"/>
              </a:rPr>
              <a:t>C)Assenza di vantaggi esterni</a:t>
            </a:r>
          </a:p>
          <a:p>
            <a:r>
              <a:rPr lang="it-IT" sz="1200" dirty="0" smtClean="0">
                <a:latin typeface="Century Gothic" pitchFamily="34" charset="0"/>
              </a:rPr>
              <a:t>Esclusione di altro disturbo mentale </a:t>
            </a:r>
            <a:endParaRPr lang="it-IT" sz="1200" dirty="0">
              <a:latin typeface="Century Gothic" pitchFamily="34" charset="0"/>
            </a:endParaRPr>
          </a:p>
        </p:txBody>
      </p:sp>
      <p:sp>
        <p:nvSpPr>
          <p:cNvPr id="11" name="CasellaDiTesto 10"/>
          <p:cNvSpPr txBox="1"/>
          <p:nvPr/>
        </p:nvSpPr>
        <p:spPr>
          <a:xfrm>
            <a:off x="3375811" y="883720"/>
            <a:ext cx="2218877" cy="307777"/>
          </a:xfrm>
          <a:prstGeom prst="rect">
            <a:avLst/>
          </a:prstGeom>
          <a:noFill/>
        </p:spPr>
        <p:txBody>
          <a:bodyPr wrap="none" rtlCol="0">
            <a:spAutoFit/>
          </a:bodyPr>
          <a:lstStyle/>
          <a:p>
            <a:r>
              <a:rPr lang="it-IT" sz="1400" b="1" dirty="0" smtClean="0">
                <a:latin typeface="Century Gothic" pitchFamily="34" charset="0"/>
              </a:rPr>
              <a:t>Disturbo di conversione</a:t>
            </a:r>
          </a:p>
        </p:txBody>
      </p:sp>
      <p:sp>
        <p:nvSpPr>
          <p:cNvPr id="12" name="CasellaDiTesto 11"/>
          <p:cNvSpPr txBox="1"/>
          <p:nvPr/>
        </p:nvSpPr>
        <p:spPr>
          <a:xfrm>
            <a:off x="178418" y="883720"/>
            <a:ext cx="2760255" cy="307777"/>
          </a:xfrm>
          <a:prstGeom prst="rect">
            <a:avLst/>
          </a:prstGeom>
          <a:noFill/>
        </p:spPr>
        <p:txBody>
          <a:bodyPr wrap="square" rtlCol="0">
            <a:spAutoFit/>
          </a:bodyPr>
          <a:lstStyle/>
          <a:p>
            <a:r>
              <a:rPr lang="it-IT" sz="1400" b="1" dirty="0" smtClean="0">
                <a:latin typeface="Century Gothic" pitchFamily="34" charset="0"/>
              </a:rPr>
              <a:t>Disturbo da sintomi somatici</a:t>
            </a:r>
          </a:p>
        </p:txBody>
      </p:sp>
      <p:sp>
        <p:nvSpPr>
          <p:cNvPr id="13" name="CasellaDiTesto 12"/>
          <p:cNvSpPr txBox="1"/>
          <p:nvPr/>
        </p:nvSpPr>
        <p:spPr>
          <a:xfrm>
            <a:off x="157429" y="94573"/>
            <a:ext cx="8802410" cy="461665"/>
          </a:xfrm>
          <a:prstGeom prst="rect">
            <a:avLst/>
          </a:prstGeom>
          <a:noFill/>
        </p:spPr>
        <p:txBody>
          <a:bodyPr wrap="none" rtlCol="0">
            <a:spAutoFit/>
          </a:bodyPr>
          <a:lstStyle/>
          <a:p>
            <a:r>
              <a:rPr lang="it-IT" sz="2400" dirty="0" smtClean="0">
                <a:solidFill>
                  <a:srgbClr val="FF6600"/>
                </a:solidFill>
                <a:latin typeface="Chalkduster"/>
                <a:cs typeface="Chalkduster"/>
              </a:rPr>
              <a:t>Disturbo da sintomi somatici e disturbi correlati </a:t>
            </a:r>
            <a:endParaRPr lang="it-IT" sz="2400" dirty="0">
              <a:solidFill>
                <a:srgbClr val="FF6600"/>
              </a:solidFill>
              <a:latin typeface="Chalkduster"/>
              <a:cs typeface="Chalkduster"/>
            </a:endParaRPr>
          </a:p>
        </p:txBody>
      </p:sp>
    </p:spTree>
    <p:extLst>
      <p:ext uri="{BB962C8B-B14F-4D97-AF65-F5344CB8AC3E}">
        <p14:creationId xmlns:p14="http://schemas.microsoft.com/office/powerpoint/2010/main" xmlns="" val="33100878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36376" y="328656"/>
            <a:ext cx="6139638" cy="954107"/>
          </a:xfrm>
          <a:prstGeom prst="rect">
            <a:avLst/>
          </a:prstGeom>
          <a:noFill/>
        </p:spPr>
        <p:txBody>
          <a:bodyPr wrap="none" rtlCol="0">
            <a:spAutoFit/>
          </a:bodyPr>
          <a:lstStyle/>
          <a:p>
            <a:r>
              <a:rPr lang="it-IT" sz="2800" dirty="0" smtClean="0">
                <a:solidFill>
                  <a:srgbClr val="3366FF"/>
                </a:solidFill>
                <a:latin typeface="Chalkduster"/>
                <a:cs typeface="Chalkduster"/>
              </a:rPr>
              <a:t>Punti di discussione aperti…</a:t>
            </a:r>
          </a:p>
          <a:p>
            <a:endParaRPr lang="it-IT" sz="2800" dirty="0">
              <a:solidFill>
                <a:srgbClr val="3366FF"/>
              </a:solidFill>
              <a:latin typeface="Chalkduster"/>
              <a:cs typeface="Chalkduster"/>
            </a:endParaRPr>
          </a:p>
        </p:txBody>
      </p:sp>
      <p:sp>
        <p:nvSpPr>
          <p:cNvPr id="5" name="CasellaDiTesto 4"/>
          <p:cNvSpPr txBox="1"/>
          <p:nvPr/>
        </p:nvSpPr>
        <p:spPr>
          <a:xfrm>
            <a:off x="392572" y="1251446"/>
            <a:ext cx="7982649" cy="1015663"/>
          </a:xfrm>
          <a:prstGeom prst="rect">
            <a:avLst/>
          </a:prstGeom>
          <a:noFill/>
        </p:spPr>
        <p:txBody>
          <a:bodyPr wrap="square" rtlCol="0">
            <a:spAutoFit/>
          </a:bodyPr>
          <a:lstStyle/>
          <a:p>
            <a:pPr marL="285750" indent="-285750">
              <a:buFont typeface="Arial"/>
              <a:buChar char="•"/>
            </a:pPr>
            <a:r>
              <a:rPr lang="it-IT" sz="2000" dirty="0" smtClean="0">
                <a:latin typeface="American Typewriter"/>
                <a:cs typeface="American Typewriter"/>
              </a:rPr>
              <a:t>Nel sospetto di un disturbo da sintomi somatici, con quale urgenza si necessita del neuropsichiatra infantile?</a:t>
            </a:r>
          </a:p>
          <a:p>
            <a:pPr marL="285750" indent="-285750">
              <a:buFont typeface="Arial"/>
              <a:buChar char="•"/>
            </a:pPr>
            <a:endParaRPr lang="it-IT" sz="2000" dirty="0">
              <a:latin typeface="American Typewriter"/>
              <a:cs typeface="American Typewriter"/>
            </a:endParaRPr>
          </a:p>
        </p:txBody>
      </p:sp>
      <p:sp>
        <p:nvSpPr>
          <p:cNvPr id="6" name="CasellaDiTesto 5"/>
          <p:cNvSpPr txBox="1"/>
          <p:nvPr/>
        </p:nvSpPr>
        <p:spPr>
          <a:xfrm>
            <a:off x="484906" y="2267109"/>
            <a:ext cx="7407534" cy="707886"/>
          </a:xfrm>
          <a:prstGeom prst="rect">
            <a:avLst/>
          </a:prstGeom>
          <a:noFill/>
        </p:spPr>
        <p:txBody>
          <a:bodyPr wrap="square" rtlCol="0">
            <a:spAutoFit/>
          </a:bodyPr>
          <a:lstStyle/>
          <a:p>
            <a:pPr marL="285750" indent="-285750">
              <a:buFont typeface="Arial"/>
              <a:buChar char="•"/>
            </a:pPr>
            <a:r>
              <a:rPr lang="it-IT" sz="2000" dirty="0" smtClean="0">
                <a:latin typeface="American Typewriter"/>
                <a:cs typeface="American Typewriter"/>
              </a:rPr>
              <a:t>Fino a che punto </a:t>
            </a:r>
            <a:r>
              <a:rPr lang="it-IT" sz="2000" dirty="0">
                <a:latin typeface="American Typewriter"/>
                <a:cs typeface="American Typewriter"/>
              </a:rPr>
              <a:t>continuare gli </a:t>
            </a:r>
            <a:r>
              <a:rPr lang="it-IT" sz="2000" dirty="0" smtClean="0">
                <a:latin typeface="American Typewriter"/>
                <a:cs typeface="American Typewriter"/>
              </a:rPr>
              <a:t>approfondimenti diagnostici prima di effettuare la richiesta di consulenza?</a:t>
            </a:r>
            <a:endParaRPr lang="it-IT" sz="2000" dirty="0">
              <a:latin typeface="American Typewriter"/>
              <a:cs typeface="American Typewriter"/>
            </a:endParaRPr>
          </a:p>
        </p:txBody>
      </p:sp>
      <p:pic>
        <p:nvPicPr>
          <p:cNvPr id="2" name="Immagine 1"/>
          <p:cNvPicPr>
            <a:picLocks noChangeAspect="1"/>
          </p:cNvPicPr>
          <p:nvPr/>
        </p:nvPicPr>
        <p:blipFill>
          <a:blip r:embed="rId2" cstate="print"/>
          <a:stretch>
            <a:fillRect/>
          </a:stretch>
        </p:blipFill>
        <p:spPr>
          <a:xfrm>
            <a:off x="6654904" y="3137678"/>
            <a:ext cx="2232898" cy="1725023"/>
          </a:xfrm>
          <a:prstGeom prst="rect">
            <a:avLst/>
          </a:prstGeom>
        </p:spPr>
      </p:pic>
    </p:spTree>
    <p:extLst>
      <p:ext uri="{BB962C8B-B14F-4D97-AF65-F5344CB8AC3E}">
        <p14:creationId xmlns:p14="http://schemas.microsoft.com/office/powerpoint/2010/main" xmlns="" val="27795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1371" y="321552"/>
            <a:ext cx="6199133" cy="523220"/>
          </a:xfrm>
          <a:prstGeom prst="rect">
            <a:avLst/>
          </a:prstGeom>
          <a:noFill/>
        </p:spPr>
        <p:txBody>
          <a:bodyPr wrap="none" rtlCol="0">
            <a:spAutoFit/>
          </a:bodyPr>
          <a:lstStyle/>
          <a:p>
            <a:r>
              <a:rPr lang="it-IT" sz="2800" b="1" dirty="0" smtClean="0">
                <a:latin typeface="American Typewriter"/>
                <a:cs typeface="American Typewriter"/>
              </a:rPr>
              <a:t>Il ruolo del pediatra: lo screening</a:t>
            </a:r>
          </a:p>
        </p:txBody>
      </p:sp>
      <p:sp>
        <p:nvSpPr>
          <p:cNvPr id="3" name="CasellaDiTesto 2"/>
          <p:cNvSpPr txBox="1"/>
          <p:nvPr/>
        </p:nvSpPr>
        <p:spPr>
          <a:xfrm>
            <a:off x="510502" y="1641305"/>
            <a:ext cx="5724644" cy="1200329"/>
          </a:xfrm>
          <a:prstGeom prst="rect">
            <a:avLst/>
          </a:prstGeom>
          <a:noFill/>
        </p:spPr>
        <p:txBody>
          <a:bodyPr wrap="none" rtlCol="0">
            <a:spAutoFit/>
          </a:bodyPr>
          <a:lstStyle/>
          <a:p>
            <a:pPr marL="285750" indent="-285750">
              <a:buFont typeface="Arial"/>
              <a:buChar char="•"/>
            </a:pPr>
            <a:r>
              <a:rPr lang="it-IT" dirty="0" smtClean="0">
                <a:latin typeface="American Typewriter"/>
                <a:cs typeface="American Typewriter"/>
              </a:rPr>
              <a:t>Valutazione dello sviluppo psicomotorio</a:t>
            </a:r>
          </a:p>
          <a:p>
            <a:endParaRPr lang="it-IT" dirty="0" smtClean="0">
              <a:latin typeface="American Typewriter"/>
              <a:cs typeface="American Typewriter"/>
            </a:endParaRPr>
          </a:p>
          <a:p>
            <a:pPr marL="285750" indent="-285750">
              <a:buFont typeface="Arial"/>
              <a:buChar char="•"/>
            </a:pPr>
            <a:r>
              <a:rPr lang="it-IT" dirty="0" smtClean="0">
                <a:latin typeface="American Typewriter"/>
                <a:cs typeface="American Typewriter"/>
              </a:rPr>
              <a:t>Test di screening a  9, 18 e 30 (o 24) mesi di età</a:t>
            </a:r>
          </a:p>
          <a:p>
            <a:endParaRPr lang="it-IT" dirty="0">
              <a:latin typeface="American Typewriter"/>
              <a:cs typeface="American Typewriter"/>
            </a:endParaRPr>
          </a:p>
        </p:txBody>
      </p:sp>
      <p:pic>
        <p:nvPicPr>
          <p:cNvPr id="2" name="Immagine 1"/>
          <p:cNvPicPr>
            <a:picLocks noChangeAspect="1"/>
          </p:cNvPicPr>
          <p:nvPr/>
        </p:nvPicPr>
        <p:blipFill>
          <a:blip r:embed="rId3" cstate="print"/>
          <a:stretch>
            <a:fillRect/>
          </a:stretch>
        </p:blipFill>
        <p:spPr>
          <a:xfrm>
            <a:off x="6792175" y="209428"/>
            <a:ext cx="2179073" cy="635344"/>
          </a:xfrm>
          <a:prstGeom prst="rect">
            <a:avLst/>
          </a:prstGeom>
        </p:spPr>
      </p:pic>
      <p:sp>
        <p:nvSpPr>
          <p:cNvPr id="4" name="CasellaDiTesto 3"/>
          <p:cNvSpPr txBox="1"/>
          <p:nvPr/>
        </p:nvSpPr>
        <p:spPr>
          <a:xfrm>
            <a:off x="510502" y="1077140"/>
            <a:ext cx="4544834" cy="369332"/>
          </a:xfrm>
          <a:prstGeom prst="rect">
            <a:avLst/>
          </a:prstGeom>
          <a:noFill/>
        </p:spPr>
        <p:txBody>
          <a:bodyPr wrap="none" rtlCol="0">
            <a:spAutoFit/>
          </a:bodyPr>
          <a:lstStyle/>
          <a:p>
            <a:r>
              <a:rPr lang="it-IT" b="1" dirty="0" smtClean="0">
                <a:solidFill>
                  <a:srgbClr val="0000FF"/>
                </a:solidFill>
                <a:latin typeface="Chalkduster"/>
                <a:cs typeface="Chalkduster"/>
              </a:rPr>
              <a:t>Identificare il bambino a rischio</a:t>
            </a:r>
            <a:endParaRPr lang="it-IT" b="1" dirty="0">
              <a:solidFill>
                <a:srgbClr val="0000FF"/>
              </a:solidFill>
              <a:latin typeface="Chalkduster"/>
              <a:cs typeface="Chalkduster"/>
            </a:endParaRPr>
          </a:p>
        </p:txBody>
      </p:sp>
      <p:sp>
        <p:nvSpPr>
          <p:cNvPr id="9" name="Rettangolo 8"/>
          <p:cNvSpPr/>
          <p:nvPr/>
        </p:nvSpPr>
        <p:spPr>
          <a:xfrm>
            <a:off x="510503" y="3622217"/>
            <a:ext cx="4598496" cy="1067904"/>
          </a:xfrm>
          <a:prstGeom prst="rect">
            <a:avLst/>
          </a:prstGeom>
          <a:noFill/>
          <a:ln w="38100" cap="rnd" cmpd="sng">
            <a:solidFill>
              <a:srgbClr val="008000"/>
            </a:solidFill>
            <a:bevel/>
          </a:ln>
          <a:effectLst>
            <a:outerShdw blurRad="22225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dirty="0" smtClean="0">
                <a:solidFill>
                  <a:srgbClr val="008000"/>
                </a:solidFill>
                <a:latin typeface="Chalkduster"/>
                <a:cs typeface="Chalkduster"/>
              </a:rPr>
              <a:t>DEVELOPMENT MILESTONES</a:t>
            </a:r>
            <a:endParaRPr lang="it-IT" sz="2800" dirty="0">
              <a:solidFill>
                <a:srgbClr val="008000"/>
              </a:solidFill>
              <a:latin typeface="Chalkduster"/>
              <a:cs typeface="Chalkduster"/>
            </a:endParaRPr>
          </a:p>
        </p:txBody>
      </p:sp>
      <p:pic>
        <p:nvPicPr>
          <p:cNvPr id="10" name="Immagine 9"/>
          <p:cNvPicPr>
            <a:picLocks noChangeAspect="1"/>
          </p:cNvPicPr>
          <p:nvPr/>
        </p:nvPicPr>
        <p:blipFill>
          <a:blip r:embed="rId4" cstate="print"/>
          <a:stretch>
            <a:fillRect/>
          </a:stretch>
        </p:blipFill>
        <p:spPr>
          <a:xfrm>
            <a:off x="5392297" y="2819400"/>
            <a:ext cx="3492500" cy="2324100"/>
          </a:xfrm>
          <a:prstGeom prst="rect">
            <a:avLst/>
          </a:prstGeom>
        </p:spPr>
      </p:pic>
    </p:spTree>
    <p:extLst>
      <p:ext uri="{BB962C8B-B14F-4D97-AF65-F5344CB8AC3E}">
        <p14:creationId xmlns:p14="http://schemas.microsoft.com/office/powerpoint/2010/main" xmlns="" val="344437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 presetClass="entr" presetSubtype="5"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vertical)">
                                      <p:cBhvr>
                                        <p:cTn id="13"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2 34"/>
          <p:cNvCxnSpPr>
            <a:stCxn id="34" idx="4"/>
          </p:cNvCxnSpPr>
          <p:nvPr/>
        </p:nvCxnSpPr>
        <p:spPr>
          <a:xfrm>
            <a:off x="3002241" y="1743329"/>
            <a:ext cx="0" cy="334756"/>
          </a:xfrm>
          <a:prstGeom prst="straightConnector1">
            <a:avLst/>
          </a:prstGeom>
          <a:ln w="3175" cmpd="sng">
            <a:solidFill>
              <a:schemeClr val="accent5"/>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5" name="Connettore 2 14"/>
          <p:cNvCxnSpPr>
            <a:stCxn id="18" idx="4"/>
          </p:cNvCxnSpPr>
          <p:nvPr/>
        </p:nvCxnSpPr>
        <p:spPr>
          <a:xfrm>
            <a:off x="1543255" y="2352516"/>
            <a:ext cx="12705" cy="2246208"/>
          </a:xfrm>
          <a:prstGeom prst="straightConnector1">
            <a:avLst/>
          </a:prstGeom>
          <a:ln w="3175" cmpd="sng">
            <a:solidFill>
              <a:srgbClr val="FF6600"/>
            </a:solidFill>
            <a:tailEnd type="triangle" w="sm" len="sm"/>
          </a:ln>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381371" y="52164"/>
            <a:ext cx="3348890" cy="461665"/>
          </a:xfrm>
          <a:prstGeom prst="rect">
            <a:avLst/>
          </a:prstGeom>
          <a:noFill/>
        </p:spPr>
        <p:txBody>
          <a:bodyPr wrap="none" rtlCol="0">
            <a:spAutoFit/>
          </a:bodyPr>
          <a:lstStyle/>
          <a:p>
            <a:r>
              <a:rPr lang="it-IT" sz="2400" b="1" dirty="0" smtClean="0">
                <a:latin typeface="American Typewriter"/>
                <a:cs typeface="American Typewriter"/>
              </a:rPr>
              <a:t>Tappe dello sviluppo</a:t>
            </a:r>
          </a:p>
        </p:txBody>
      </p:sp>
      <p:cxnSp>
        <p:nvCxnSpPr>
          <p:cNvPr id="8" name="Connettore 1 7"/>
          <p:cNvCxnSpPr/>
          <p:nvPr/>
        </p:nvCxnSpPr>
        <p:spPr>
          <a:xfrm flipV="1">
            <a:off x="229419" y="4678517"/>
            <a:ext cx="8357420" cy="1638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29419" y="4778602"/>
            <a:ext cx="3949291" cy="276999"/>
          </a:xfrm>
          <a:prstGeom prst="rect">
            <a:avLst/>
          </a:prstGeom>
          <a:noFill/>
        </p:spPr>
        <p:txBody>
          <a:bodyPr wrap="square" rtlCol="0">
            <a:spAutoFit/>
          </a:bodyPr>
          <a:lstStyle/>
          <a:p>
            <a:pPr algn="dist"/>
            <a:r>
              <a:rPr lang="it-IT" sz="1200" b="1" dirty="0" smtClean="0">
                <a:latin typeface="Arial"/>
                <a:cs typeface="Arial"/>
              </a:rPr>
              <a:t>0 1 2 3 4 5 6 7 8 9</a:t>
            </a:r>
            <a:endParaRPr lang="it-IT" sz="1200" b="1" dirty="0">
              <a:latin typeface="Arial"/>
              <a:cs typeface="Arial"/>
            </a:endParaRPr>
          </a:p>
        </p:txBody>
      </p:sp>
      <p:sp>
        <p:nvSpPr>
          <p:cNvPr id="19" name="CasellaDiTesto 18"/>
          <p:cNvSpPr txBox="1"/>
          <p:nvPr/>
        </p:nvSpPr>
        <p:spPr>
          <a:xfrm>
            <a:off x="4243140" y="4777695"/>
            <a:ext cx="4495792" cy="276999"/>
          </a:xfrm>
          <a:prstGeom prst="rect">
            <a:avLst/>
          </a:prstGeom>
          <a:noFill/>
        </p:spPr>
        <p:txBody>
          <a:bodyPr wrap="none" rtlCol="0">
            <a:spAutoFit/>
          </a:bodyPr>
          <a:lstStyle/>
          <a:p>
            <a:r>
              <a:rPr lang="it-IT" sz="1200" b="1" dirty="0" smtClean="0">
                <a:latin typeface="Arial"/>
                <a:cs typeface="Arial"/>
              </a:rPr>
              <a:t>10       11      12           15        18     20        24           30          36    </a:t>
            </a:r>
            <a:endParaRPr lang="it-IT" sz="1200" b="1" dirty="0">
              <a:latin typeface="Arial"/>
              <a:cs typeface="Arial"/>
            </a:endParaRPr>
          </a:p>
        </p:txBody>
      </p:sp>
      <p:sp>
        <p:nvSpPr>
          <p:cNvPr id="10" name="Fumetto 1 9"/>
          <p:cNvSpPr/>
          <p:nvPr/>
        </p:nvSpPr>
        <p:spPr>
          <a:xfrm>
            <a:off x="546891" y="1185681"/>
            <a:ext cx="914400" cy="480720"/>
          </a:xfrm>
          <a:prstGeom prst="wedgeRectCallout">
            <a:avLst>
              <a:gd name="adj1" fmla="val 20377"/>
              <a:gd name="adj2" fmla="val 67748"/>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Sorriso volontario-</a:t>
            </a:r>
          </a:p>
          <a:p>
            <a:pPr algn="ctr"/>
            <a:r>
              <a:rPr lang="it-IT" sz="900" dirty="0" smtClean="0">
                <a:solidFill>
                  <a:schemeClr val="tx1"/>
                </a:solidFill>
                <a:latin typeface="Arial"/>
                <a:cs typeface="Arial"/>
              </a:rPr>
              <a:t>vocalizza</a:t>
            </a:r>
            <a:endParaRPr lang="it-IT" sz="900" dirty="0">
              <a:solidFill>
                <a:schemeClr val="tx1"/>
              </a:solidFill>
              <a:latin typeface="Arial"/>
              <a:cs typeface="Arial"/>
            </a:endParaRPr>
          </a:p>
        </p:txBody>
      </p:sp>
      <p:cxnSp>
        <p:nvCxnSpPr>
          <p:cNvPr id="11" name="Connettore 2 10"/>
          <p:cNvCxnSpPr>
            <a:stCxn id="10" idx="4"/>
          </p:cNvCxnSpPr>
          <p:nvPr/>
        </p:nvCxnSpPr>
        <p:spPr>
          <a:xfrm>
            <a:off x="1190418" y="1751719"/>
            <a:ext cx="0" cy="2847005"/>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sp>
        <p:nvSpPr>
          <p:cNvPr id="18" name="Fumetto 1 17"/>
          <p:cNvSpPr/>
          <p:nvPr/>
        </p:nvSpPr>
        <p:spPr>
          <a:xfrm>
            <a:off x="1294209" y="1961834"/>
            <a:ext cx="914400" cy="337534"/>
          </a:xfrm>
          <a:prstGeom prst="wedgeRectCallout">
            <a:avLst>
              <a:gd name="adj1" fmla="val -22764"/>
              <a:gd name="adj2" fmla="val 65746"/>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Controllo del</a:t>
            </a:r>
          </a:p>
          <a:p>
            <a:pPr algn="ctr"/>
            <a:r>
              <a:rPr lang="it-IT" sz="900" dirty="0" smtClean="0">
                <a:solidFill>
                  <a:schemeClr val="tx1"/>
                </a:solidFill>
                <a:latin typeface="Arial"/>
                <a:cs typeface="Arial"/>
              </a:rPr>
              <a:t>capo</a:t>
            </a:r>
            <a:endParaRPr lang="it-IT" sz="900" dirty="0">
              <a:solidFill>
                <a:schemeClr val="tx1"/>
              </a:solidFill>
              <a:latin typeface="Arial"/>
              <a:cs typeface="Arial"/>
            </a:endParaRPr>
          </a:p>
        </p:txBody>
      </p:sp>
      <p:cxnSp>
        <p:nvCxnSpPr>
          <p:cNvPr id="20" name="Connettore 2 19"/>
          <p:cNvCxnSpPr/>
          <p:nvPr/>
        </p:nvCxnSpPr>
        <p:spPr>
          <a:xfrm>
            <a:off x="2243329" y="2873408"/>
            <a:ext cx="0" cy="1763800"/>
          </a:xfrm>
          <a:prstGeom prst="straightConnector1">
            <a:avLst/>
          </a:prstGeom>
          <a:ln w="3175" cmpd="sng">
            <a:solidFill>
              <a:srgbClr val="FF6600"/>
            </a:solidFill>
            <a:tailEnd type="triangle" w="sm" len="sm"/>
          </a:ln>
        </p:spPr>
        <p:style>
          <a:lnRef idx="2">
            <a:schemeClr val="accent1"/>
          </a:lnRef>
          <a:fillRef idx="0">
            <a:schemeClr val="accent1"/>
          </a:fillRef>
          <a:effectRef idx="1">
            <a:schemeClr val="accent1"/>
          </a:effectRef>
          <a:fontRef idx="minor">
            <a:schemeClr val="tx1"/>
          </a:fontRef>
        </p:style>
      </p:cxnSp>
      <p:sp>
        <p:nvSpPr>
          <p:cNvPr id="2" name="Fumetto 1 1"/>
          <p:cNvSpPr/>
          <p:nvPr/>
        </p:nvSpPr>
        <p:spPr>
          <a:xfrm>
            <a:off x="1609421" y="2575564"/>
            <a:ext cx="914400" cy="224078"/>
          </a:xfrm>
          <a:prstGeom prst="wedgeRectCallout">
            <a:avLst>
              <a:gd name="adj1" fmla="val 19325"/>
              <a:gd name="adj2" fmla="val 82920"/>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Rotolamento</a:t>
            </a:r>
          </a:p>
        </p:txBody>
      </p:sp>
      <p:sp>
        <p:nvSpPr>
          <p:cNvPr id="24" name="Fumetto 1 23"/>
          <p:cNvSpPr/>
          <p:nvPr/>
        </p:nvSpPr>
        <p:spPr>
          <a:xfrm>
            <a:off x="2305536" y="2068463"/>
            <a:ext cx="933698" cy="254602"/>
          </a:xfrm>
          <a:prstGeom prst="wedgeRectCallout">
            <a:avLst>
              <a:gd name="adj1" fmla="val -24041"/>
              <a:gd name="adj2" fmla="val 60260"/>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Strisciamento</a:t>
            </a:r>
          </a:p>
        </p:txBody>
      </p:sp>
      <p:cxnSp>
        <p:nvCxnSpPr>
          <p:cNvPr id="26" name="Connettore 2 25"/>
          <p:cNvCxnSpPr>
            <a:stCxn id="24" idx="4"/>
          </p:cNvCxnSpPr>
          <p:nvPr/>
        </p:nvCxnSpPr>
        <p:spPr>
          <a:xfrm>
            <a:off x="2547915" y="2349187"/>
            <a:ext cx="30623" cy="2288021"/>
          </a:xfrm>
          <a:prstGeom prst="straightConnector1">
            <a:avLst/>
          </a:prstGeom>
          <a:ln w="3175" cmpd="sng">
            <a:solidFill>
              <a:srgbClr val="FF6600"/>
            </a:solidFill>
            <a:tailEnd type="triangle" w="sm" len="sm"/>
          </a:ln>
        </p:spPr>
        <p:style>
          <a:lnRef idx="2">
            <a:schemeClr val="accent1"/>
          </a:lnRef>
          <a:fillRef idx="0">
            <a:schemeClr val="accent1"/>
          </a:fillRef>
          <a:effectRef idx="1">
            <a:schemeClr val="accent1"/>
          </a:effectRef>
          <a:fontRef idx="minor">
            <a:schemeClr val="tx1"/>
          </a:fontRef>
        </p:style>
      </p:cxnSp>
      <p:sp>
        <p:nvSpPr>
          <p:cNvPr id="31" name="Fumetto 1 30"/>
          <p:cNvSpPr/>
          <p:nvPr/>
        </p:nvSpPr>
        <p:spPr>
          <a:xfrm>
            <a:off x="3592435" y="2078085"/>
            <a:ext cx="914400" cy="317486"/>
          </a:xfrm>
          <a:prstGeom prst="wedgeRectCallout">
            <a:avLst>
              <a:gd name="adj1" fmla="val -20659"/>
              <a:gd name="adj2" fmla="val 66506"/>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Andatura </a:t>
            </a:r>
            <a:r>
              <a:rPr lang="it-IT" sz="900" dirty="0" err="1" smtClean="0">
                <a:solidFill>
                  <a:schemeClr val="tx1"/>
                </a:solidFill>
                <a:latin typeface="Arial"/>
                <a:cs typeface="Arial"/>
              </a:rPr>
              <a:t>quadrupedica</a:t>
            </a:r>
            <a:endParaRPr lang="it-IT" sz="900" dirty="0" smtClean="0">
              <a:solidFill>
                <a:schemeClr val="tx1"/>
              </a:solidFill>
              <a:latin typeface="Arial"/>
              <a:cs typeface="Arial"/>
            </a:endParaRPr>
          </a:p>
        </p:txBody>
      </p:sp>
      <p:cxnSp>
        <p:nvCxnSpPr>
          <p:cNvPr id="33" name="Connettore 2 32"/>
          <p:cNvCxnSpPr/>
          <p:nvPr/>
        </p:nvCxnSpPr>
        <p:spPr>
          <a:xfrm>
            <a:off x="2896041" y="2873408"/>
            <a:ext cx="0" cy="1763800"/>
          </a:xfrm>
          <a:prstGeom prst="straightConnector1">
            <a:avLst/>
          </a:prstGeom>
          <a:ln w="3175" cmpd="sng">
            <a:solidFill>
              <a:srgbClr val="FF6600"/>
            </a:solidFill>
            <a:tailEnd type="triangle" w="sm" len="sm"/>
          </a:ln>
        </p:spPr>
        <p:style>
          <a:lnRef idx="2">
            <a:schemeClr val="accent1"/>
          </a:lnRef>
          <a:fillRef idx="0">
            <a:schemeClr val="accent1"/>
          </a:fillRef>
          <a:effectRef idx="1">
            <a:schemeClr val="accent1"/>
          </a:effectRef>
          <a:fontRef idx="minor">
            <a:schemeClr val="tx1"/>
          </a:fontRef>
        </p:style>
      </p:cxnSp>
      <p:sp>
        <p:nvSpPr>
          <p:cNvPr id="34" name="Fumetto 1 33"/>
          <p:cNvSpPr/>
          <p:nvPr/>
        </p:nvSpPr>
        <p:spPr>
          <a:xfrm>
            <a:off x="2733947" y="1471978"/>
            <a:ext cx="914400" cy="232907"/>
          </a:xfrm>
          <a:prstGeom prst="wedgeRectCallout">
            <a:avLst>
              <a:gd name="adj1" fmla="val -20659"/>
              <a:gd name="adj2" fmla="val 66506"/>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a:solidFill>
                  <a:schemeClr val="tx1"/>
                </a:solidFill>
                <a:latin typeface="Arial"/>
                <a:cs typeface="Arial"/>
              </a:rPr>
              <a:t>L</a:t>
            </a:r>
            <a:r>
              <a:rPr lang="it-IT" sz="900" dirty="0" smtClean="0">
                <a:solidFill>
                  <a:schemeClr val="tx1"/>
                </a:solidFill>
                <a:latin typeface="Arial"/>
                <a:cs typeface="Arial"/>
              </a:rPr>
              <a:t>allazione</a:t>
            </a:r>
          </a:p>
        </p:txBody>
      </p:sp>
      <p:cxnSp>
        <p:nvCxnSpPr>
          <p:cNvPr id="40" name="Connettore 2 39"/>
          <p:cNvCxnSpPr/>
          <p:nvPr/>
        </p:nvCxnSpPr>
        <p:spPr>
          <a:xfrm>
            <a:off x="3011107" y="2834924"/>
            <a:ext cx="0" cy="1802284"/>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sp>
        <p:nvSpPr>
          <p:cNvPr id="47" name="Fumetto 1 46"/>
          <p:cNvSpPr/>
          <p:nvPr/>
        </p:nvSpPr>
        <p:spPr>
          <a:xfrm>
            <a:off x="2639548" y="2477421"/>
            <a:ext cx="914400" cy="317486"/>
          </a:xfrm>
          <a:prstGeom prst="wedgeRectCallout">
            <a:avLst>
              <a:gd name="adj1" fmla="val -20659"/>
              <a:gd name="adj2" fmla="val 66506"/>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Posizione seduta</a:t>
            </a:r>
          </a:p>
        </p:txBody>
      </p:sp>
      <p:cxnSp>
        <p:nvCxnSpPr>
          <p:cNvPr id="48" name="Connettore 2 47"/>
          <p:cNvCxnSpPr/>
          <p:nvPr/>
        </p:nvCxnSpPr>
        <p:spPr>
          <a:xfrm>
            <a:off x="3866271" y="2467800"/>
            <a:ext cx="0" cy="2174294"/>
          </a:xfrm>
          <a:prstGeom prst="straightConnector1">
            <a:avLst/>
          </a:prstGeom>
          <a:ln w="3175" cmpd="sng">
            <a:solidFill>
              <a:srgbClr val="FF6600"/>
            </a:solidFill>
            <a:tailEnd type="triangle" w="sm" len="sm"/>
          </a:ln>
        </p:spPr>
        <p:style>
          <a:lnRef idx="2">
            <a:schemeClr val="accent1"/>
          </a:lnRef>
          <a:fillRef idx="0">
            <a:schemeClr val="accent1"/>
          </a:fillRef>
          <a:effectRef idx="1">
            <a:schemeClr val="accent1"/>
          </a:effectRef>
          <a:fontRef idx="minor">
            <a:schemeClr val="tx1"/>
          </a:fontRef>
        </p:style>
      </p:cxnSp>
      <p:sp>
        <p:nvSpPr>
          <p:cNvPr id="49" name="Fumetto 1 48"/>
          <p:cNvSpPr/>
          <p:nvPr/>
        </p:nvSpPr>
        <p:spPr>
          <a:xfrm>
            <a:off x="4066698" y="1511198"/>
            <a:ext cx="1034098" cy="388096"/>
          </a:xfrm>
          <a:prstGeom prst="wedgeRectCallout">
            <a:avLst>
              <a:gd name="adj1" fmla="val -20659"/>
              <a:gd name="adj2" fmla="val 66506"/>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Stazione eretta con appoggio</a:t>
            </a:r>
          </a:p>
        </p:txBody>
      </p:sp>
      <p:cxnSp>
        <p:nvCxnSpPr>
          <p:cNvPr id="51" name="Connettore 2 50"/>
          <p:cNvCxnSpPr/>
          <p:nvPr/>
        </p:nvCxnSpPr>
        <p:spPr>
          <a:xfrm>
            <a:off x="4380374" y="2424430"/>
            <a:ext cx="0" cy="2212778"/>
          </a:xfrm>
          <a:prstGeom prst="straightConnector1">
            <a:avLst/>
          </a:prstGeom>
          <a:ln w="3175" cmpd="sng">
            <a:solidFill>
              <a:srgbClr val="FF6600"/>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53" name="Connettore 2 52"/>
          <p:cNvCxnSpPr>
            <a:stCxn id="49" idx="4"/>
          </p:cNvCxnSpPr>
          <p:nvPr/>
        </p:nvCxnSpPr>
        <p:spPr>
          <a:xfrm>
            <a:off x="4370113" y="1963353"/>
            <a:ext cx="0" cy="114732"/>
          </a:xfrm>
          <a:prstGeom prst="straightConnector1">
            <a:avLst/>
          </a:prstGeom>
          <a:ln w="3175" cmpd="sng">
            <a:solidFill>
              <a:srgbClr val="FF6600"/>
            </a:solidFill>
            <a:headEnd type="none"/>
            <a:tailEnd type="none" w="sm" len="sm"/>
          </a:ln>
        </p:spPr>
        <p:style>
          <a:lnRef idx="2">
            <a:schemeClr val="accent1"/>
          </a:lnRef>
          <a:fillRef idx="0">
            <a:schemeClr val="accent1"/>
          </a:fillRef>
          <a:effectRef idx="1">
            <a:schemeClr val="accent1"/>
          </a:effectRef>
          <a:fontRef idx="minor">
            <a:schemeClr val="tx1"/>
          </a:fontRef>
        </p:style>
      </p:cxnSp>
      <p:sp>
        <p:nvSpPr>
          <p:cNvPr id="61" name="Fumetto 1 60"/>
          <p:cNvSpPr/>
          <p:nvPr/>
        </p:nvSpPr>
        <p:spPr>
          <a:xfrm>
            <a:off x="5028453" y="2068463"/>
            <a:ext cx="991857" cy="317486"/>
          </a:xfrm>
          <a:prstGeom prst="wedgeRectCallout">
            <a:avLst>
              <a:gd name="adj1" fmla="val -20659"/>
              <a:gd name="adj2" fmla="val 66506"/>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Deambulazione</a:t>
            </a:r>
          </a:p>
        </p:txBody>
      </p:sp>
      <p:cxnSp>
        <p:nvCxnSpPr>
          <p:cNvPr id="62" name="Connettore 2 61"/>
          <p:cNvCxnSpPr/>
          <p:nvPr/>
        </p:nvCxnSpPr>
        <p:spPr>
          <a:xfrm>
            <a:off x="5328516" y="2434051"/>
            <a:ext cx="0" cy="2212778"/>
          </a:xfrm>
          <a:prstGeom prst="straightConnector1">
            <a:avLst/>
          </a:prstGeom>
          <a:ln w="3175" cmpd="sng">
            <a:solidFill>
              <a:srgbClr val="FF6600"/>
            </a:solidFill>
            <a:tailEnd type="triangle" w="sm" len="sm"/>
          </a:ln>
        </p:spPr>
        <p:style>
          <a:lnRef idx="2">
            <a:schemeClr val="accent1"/>
          </a:lnRef>
          <a:fillRef idx="0">
            <a:schemeClr val="accent1"/>
          </a:fillRef>
          <a:effectRef idx="1">
            <a:schemeClr val="accent1"/>
          </a:effectRef>
          <a:fontRef idx="minor">
            <a:schemeClr val="tx1"/>
          </a:fontRef>
        </p:style>
      </p:cxnSp>
      <p:sp>
        <p:nvSpPr>
          <p:cNvPr id="63" name="Fumetto 1 62"/>
          <p:cNvSpPr/>
          <p:nvPr/>
        </p:nvSpPr>
        <p:spPr>
          <a:xfrm>
            <a:off x="5249459" y="1394744"/>
            <a:ext cx="914400" cy="232907"/>
          </a:xfrm>
          <a:prstGeom prst="wedgeRectCallout">
            <a:avLst>
              <a:gd name="adj1" fmla="val -20659"/>
              <a:gd name="adj2" fmla="val 66506"/>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2-3 paroline</a:t>
            </a:r>
          </a:p>
        </p:txBody>
      </p:sp>
      <p:cxnSp>
        <p:nvCxnSpPr>
          <p:cNvPr id="64" name="Connettore 2 63"/>
          <p:cNvCxnSpPr>
            <a:stCxn id="61" idx="2"/>
          </p:cNvCxnSpPr>
          <p:nvPr/>
        </p:nvCxnSpPr>
        <p:spPr>
          <a:xfrm>
            <a:off x="5524382" y="2385949"/>
            <a:ext cx="0" cy="2251259"/>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67" name="Connettore 2 66"/>
          <p:cNvCxnSpPr>
            <a:stCxn id="63" idx="4"/>
            <a:endCxn id="61" idx="0"/>
          </p:cNvCxnSpPr>
          <p:nvPr/>
        </p:nvCxnSpPr>
        <p:spPr>
          <a:xfrm>
            <a:off x="5517753" y="1666095"/>
            <a:ext cx="6629" cy="402368"/>
          </a:xfrm>
          <a:prstGeom prst="straightConnector1">
            <a:avLst/>
          </a:prstGeom>
          <a:ln w="3175" cmpd="sng">
            <a:solidFill>
              <a:schemeClr val="accent5"/>
            </a:solidFill>
            <a:headEnd type="none"/>
            <a:tailEnd type="none" w="sm" len="sm"/>
          </a:ln>
        </p:spPr>
        <p:style>
          <a:lnRef idx="2">
            <a:schemeClr val="accent1"/>
          </a:lnRef>
          <a:fillRef idx="0">
            <a:schemeClr val="accent1"/>
          </a:fillRef>
          <a:effectRef idx="1">
            <a:schemeClr val="accent1"/>
          </a:effectRef>
          <a:fontRef idx="minor">
            <a:schemeClr val="tx1"/>
          </a:fontRef>
        </p:style>
      </p:cxnSp>
      <p:sp>
        <p:nvSpPr>
          <p:cNvPr id="76" name="Fumetto 1 75"/>
          <p:cNvSpPr/>
          <p:nvPr/>
        </p:nvSpPr>
        <p:spPr>
          <a:xfrm>
            <a:off x="5460027" y="866067"/>
            <a:ext cx="991857" cy="241660"/>
          </a:xfrm>
          <a:prstGeom prst="wedgeRectCallout">
            <a:avLst>
              <a:gd name="adj1" fmla="val -21629"/>
              <a:gd name="adj2" fmla="val 86411"/>
            </a:avLst>
          </a:prstGeom>
          <a:noFill/>
          <a:ln w="28575" cmpd="sng">
            <a:solidFill>
              <a:srgbClr val="66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Lancia oggetti</a:t>
            </a:r>
          </a:p>
        </p:txBody>
      </p:sp>
      <p:sp>
        <p:nvSpPr>
          <p:cNvPr id="80" name="Fumetto 1 79"/>
          <p:cNvSpPr/>
          <p:nvPr/>
        </p:nvSpPr>
        <p:spPr>
          <a:xfrm>
            <a:off x="1609421" y="624407"/>
            <a:ext cx="991857" cy="241660"/>
          </a:xfrm>
          <a:prstGeom prst="wedgeRectCallout">
            <a:avLst>
              <a:gd name="adj1" fmla="val 20671"/>
              <a:gd name="adj2" fmla="val 76485"/>
            </a:avLst>
          </a:prstGeom>
          <a:noFill/>
          <a:ln w="28575" cmpd="sng">
            <a:solidFill>
              <a:srgbClr val="66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a:solidFill>
                  <a:schemeClr val="tx1"/>
                </a:solidFill>
                <a:latin typeface="Arial"/>
                <a:cs typeface="Arial"/>
              </a:rPr>
              <a:t>A</a:t>
            </a:r>
            <a:r>
              <a:rPr lang="it-IT" sz="900" dirty="0" smtClean="0">
                <a:solidFill>
                  <a:schemeClr val="tx1"/>
                </a:solidFill>
                <a:latin typeface="Arial"/>
                <a:cs typeface="Arial"/>
              </a:rPr>
              <a:t>fferra oggetti</a:t>
            </a:r>
          </a:p>
        </p:txBody>
      </p:sp>
      <p:sp>
        <p:nvSpPr>
          <p:cNvPr id="81" name="Fumetto 1 80"/>
          <p:cNvSpPr/>
          <p:nvPr/>
        </p:nvSpPr>
        <p:spPr>
          <a:xfrm>
            <a:off x="2753189" y="790377"/>
            <a:ext cx="1056287" cy="449489"/>
          </a:xfrm>
          <a:prstGeom prst="wedgeRectCallout">
            <a:avLst>
              <a:gd name="adj1" fmla="val -19748"/>
              <a:gd name="adj2" fmla="val 57945"/>
            </a:avLst>
          </a:prstGeom>
          <a:noFill/>
          <a:ln w="28575" cmpd="sng">
            <a:solidFill>
              <a:srgbClr val="66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Trasferisce oggetti da una mano all’altra</a:t>
            </a:r>
          </a:p>
        </p:txBody>
      </p:sp>
      <p:sp>
        <p:nvSpPr>
          <p:cNvPr id="82" name="Fumetto 1 81"/>
          <p:cNvSpPr/>
          <p:nvPr/>
        </p:nvSpPr>
        <p:spPr>
          <a:xfrm>
            <a:off x="3852209" y="683074"/>
            <a:ext cx="1270768" cy="618151"/>
          </a:xfrm>
          <a:prstGeom prst="wedgeRectCallout">
            <a:avLst>
              <a:gd name="adj1" fmla="val -25959"/>
              <a:gd name="adj2" fmla="val 58724"/>
            </a:avLst>
          </a:prstGeom>
          <a:noFill/>
          <a:ln w="28575" cmpd="sng">
            <a:solidFill>
              <a:srgbClr val="66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Pinza</a:t>
            </a:r>
          </a:p>
          <a:p>
            <a:pPr marL="171450" indent="-171450">
              <a:buFont typeface="Arial"/>
              <a:buChar char="•"/>
            </a:pPr>
            <a:r>
              <a:rPr lang="it-IT" sz="900" dirty="0" smtClean="0">
                <a:solidFill>
                  <a:schemeClr val="tx1"/>
                </a:solidFill>
                <a:latin typeface="Arial"/>
                <a:cs typeface="Arial"/>
              </a:rPr>
              <a:t>Pollice-indice</a:t>
            </a:r>
          </a:p>
          <a:p>
            <a:pPr marL="171450" indent="-171450">
              <a:buFont typeface="Arial"/>
              <a:buChar char="•"/>
            </a:pPr>
            <a:r>
              <a:rPr lang="it-IT" sz="900" dirty="0" smtClean="0">
                <a:solidFill>
                  <a:schemeClr val="tx1"/>
                </a:solidFill>
                <a:latin typeface="Arial"/>
                <a:cs typeface="Arial"/>
              </a:rPr>
              <a:t>fra segmenti distali delle dita</a:t>
            </a:r>
          </a:p>
        </p:txBody>
      </p:sp>
      <p:cxnSp>
        <p:nvCxnSpPr>
          <p:cNvPr id="86" name="Connettore 2 85"/>
          <p:cNvCxnSpPr/>
          <p:nvPr/>
        </p:nvCxnSpPr>
        <p:spPr>
          <a:xfrm>
            <a:off x="4178710" y="2434051"/>
            <a:ext cx="0" cy="2203157"/>
          </a:xfrm>
          <a:prstGeom prst="straightConnector1">
            <a:avLst/>
          </a:prstGeom>
          <a:ln w="3175" cmpd="sng">
            <a:solidFill>
              <a:srgbClr val="66FF66"/>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89" name="Connettore 2 88"/>
          <p:cNvCxnSpPr/>
          <p:nvPr/>
        </p:nvCxnSpPr>
        <p:spPr>
          <a:xfrm>
            <a:off x="4178710" y="1370129"/>
            <a:ext cx="0" cy="101849"/>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91" name="Connettore 2 90"/>
          <p:cNvCxnSpPr/>
          <p:nvPr/>
        </p:nvCxnSpPr>
        <p:spPr>
          <a:xfrm>
            <a:off x="4177510" y="1899294"/>
            <a:ext cx="1200" cy="169169"/>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95" name="Connettore 2 94"/>
          <p:cNvCxnSpPr/>
          <p:nvPr/>
        </p:nvCxnSpPr>
        <p:spPr>
          <a:xfrm>
            <a:off x="2305536" y="2873408"/>
            <a:ext cx="1" cy="1773421"/>
          </a:xfrm>
          <a:prstGeom prst="straightConnector1">
            <a:avLst/>
          </a:prstGeom>
          <a:ln w="3175" cmpd="sng">
            <a:solidFill>
              <a:srgbClr val="66FF66"/>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01" name="Connettore 2 100"/>
          <p:cNvCxnSpPr/>
          <p:nvPr/>
        </p:nvCxnSpPr>
        <p:spPr>
          <a:xfrm flipH="1" flipV="1">
            <a:off x="2305536" y="1627651"/>
            <a:ext cx="2" cy="947914"/>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16" name="Connettore 2 115"/>
          <p:cNvCxnSpPr/>
          <p:nvPr/>
        </p:nvCxnSpPr>
        <p:spPr>
          <a:xfrm>
            <a:off x="5741662" y="2385949"/>
            <a:ext cx="0" cy="2251259"/>
          </a:xfrm>
          <a:prstGeom prst="straightConnector1">
            <a:avLst/>
          </a:prstGeom>
          <a:ln w="3175" cmpd="sng">
            <a:solidFill>
              <a:srgbClr val="66FF66"/>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17" name="Connettore 2 116"/>
          <p:cNvCxnSpPr/>
          <p:nvPr/>
        </p:nvCxnSpPr>
        <p:spPr>
          <a:xfrm>
            <a:off x="5728893" y="1631195"/>
            <a:ext cx="6629" cy="402368"/>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18" name="Connettore 2 117"/>
          <p:cNvCxnSpPr>
            <a:stCxn id="76" idx="4"/>
          </p:cNvCxnSpPr>
          <p:nvPr/>
        </p:nvCxnSpPr>
        <p:spPr>
          <a:xfrm flipH="1">
            <a:off x="5735522" y="1195718"/>
            <a:ext cx="5905" cy="199026"/>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sp>
        <p:nvSpPr>
          <p:cNvPr id="127" name="Fumetto 1 126"/>
          <p:cNvSpPr/>
          <p:nvPr/>
        </p:nvSpPr>
        <p:spPr>
          <a:xfrm>
            <a:off x="1536718" y="1233878"/>
            <a:ext cx="914400" cy="399325"/>
          </a:xfrm>
          <a:prstGeom prst="wedgeRectCallout">
            <a:avLst>
              <a:gd name="adj1" fmla="val -20659"/>
              <a:gd name="adj2" fmla="val 66506"/>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Gira la testa </a:t>
            </a:r>
          </a:p>
          <a:p>
            <a:pPr algn="ctr"/>
            <a:r>
              <a:rPr lang="it-IT" sz="900" dirty="0" smtClean="0">
                <a:solidFill>
                  <a:schemeClr val="tx1"/>
                </a:solidFill>
                <a:latin typeface="Arial"/>
                <a:cs typeface="Arial"/>
              </a:rPr>
              <a:t>Al suono</a:t>
            </a:r>
          </a:p>
        </p:txBody>
      </p:sp>
      <p:cxnSp>
        <p:nvCxnSpPr>
          <p:cNvPr id="133" name="Connettore 2 132"/>
          <p:cNvCxnSpPr/>
          <p:nvPr/>
        </p:nvCxnSpPr>
        <p:spPr>
          <a:xfrm flipH="1" flipV="1">
            <a:off x="2315157" y="909133"/>
            <a:ext cx="1" cy="343987"/>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35" name="Connettore 2 134"/>
          <p:cNvCxnSpPr/>
          <p:nvPr/>
        </p:nvCxnSpPr>
        <p:spPr>
          <a:xfrm>
            <a:off x="1795027" y="2825303"/>
            <a:ext cx="0" cy="1773421"/>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38" name="Connettore 2 137"/>
          <p:cNvCxnSpPr/>
          <p:nvPr/>
        </p:nvCxnSpPr>
        <p:spPr>
          <a:xfrm>
            <a:off x="1795145" y="1698110"/>
            <a:ext cx="6629" cy="265243"/>
          </a:xfrm>
          <a:prstGeom prst="straightConnector1">
            <a:avLst/>
          </a:prstGeom>
          <a:ln w="3175" cmpd="sng">
            <a:solidFill>
              <a:schemeClr val="accent5"/>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40" name="Connettore 2 139"/>
          <p:cNvCxnSpPr/>
          <p:nvPr/>
        </p:nvCxnSpPr>
        <p:spPr>
          <a:xfrm>
            <a:off x="1789413" y="2314707"/>
            <a:ext cx="0" cy="260857"/>
          </a:xfrm>
          <a:prstGeom prst="straightConnector1">
            <a:avLst/>
          </a:prstGeom>
          <a:ln w="3175" cmpd="sng">
            <a:solidFill>
              <a:schemeClr val="accent5"/>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43" name="Connettore 2 142"/>
          <p:cNvCxnSpPr/>
          <p:nvPr/>
        </p:nvCxnSpPr>
        <p:spPr>
          <a:xfrm>
            <a:off x="3002241" y="2314707"/>
            <a:ext cx="0" cy="162714"/>
          </a:xfrm>
          <a:prstGeom prst="straightConnector1">
            <a:avLst/>
          </a:prstGeom>
          <a:ln w="3175" cmpd="sng">
            <a:solidFill>
              <a:schemeClr val="accent5"/>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47" name="Connettore 2 146"/>
          <p:cNvCxnSpPr/>
          <p:nvPr/>
        </p:nvCxnSpPr>
        <p:spPr>
          <a:xfrm>
            <a:off x="3087127" y="2794907"/>
            <a:ext cx="0" cy="1842301"/>
          </a:xfrm>
          <a:prstGeom prst="straightConnector1">
            <a:avLst/>
          </a:prstGeom>
          <a:ln w="3175" cmpd="sng">
            <a:solidFill>
              <a:srgbClr val="66FF66"/>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54" name="Connettore 2 153"/>
          <p:cNvCxnSpPr/>
          <p:nvPr/>
        </p:nvCxnSpPr>
        <p:spPr>
          <a:xfrm>
            <a:off x="3086713" y="2349187"/>
            <a:ext cx="0" cy="93683"/>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58" name="Connettore 2 157"/>
          <p:cNvCxnSpPr/>
          <p:nvPr/>
        </p:nvCxnSpPr>
        <p:spPr>
          <a:xfrm>
            <a:off x="3081784" y="1704885"/>
            <a:ext cx="0" cy="363578"/>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67" name="Connettore 2 166"/>
          <p:cNvCxnSpPr/>
          <p:nvPr/>
        </p:nvCxnSpPr>
        <p:spPr>
          <a:xfrm flipH="1">
            <a:off x="3087662" y="1295231"/>
            <a:ext cx="5905" cy="199026"/>
          </a:xfrm>
          <a:prstGeom prst="straightConnector1">
            <a:avLst/>
          </a:prstGeom>
          <a:ln w="3175" cmpd="sng">
            <a:solidFill>
              <a:srgbClr val="66FF66"/>
            </a:solidFill>
            <a:headEnd type="none"/>
            <a:tailEnd type="none" w="sm" len="sm"/>
          </a:ln>
        </p:spPr>
        <p:style>
          <a:lnRef idx="2">
            <a:schemeClr val="accent1"/>
          </a:lnRef>
          <a:fillRef idx="0">
            <a:schemeClr val="accent1"/>
          </a:fillRef>
          <a:effectRef idx="1">
            <a:schemeClr val="accent1"/>
          </a:effectRef>
          <a:fontRef idx="minor">
            <a:schemeClr val="tx1"/>
          </a:fontRef>
        </p:style>
      </p:cxnSp>
      <p:sp>
        <p:nvSpPr>
          <p:cNvPr id="168" name="Fumetto 1 167"/>
          <p:cNvSpPr/>
          <p:nvPr/>
        </p:nvSpPr>
        <p:spPr>
          <a:xfrm>
            <a:off x="5943342" y="1685643"/>
            <a:ext cx="914400" cy="328678"/>
          </a:xfrm>
          <a:prstGeom prst="wedgeRectCallout">
            <a:avLst>
              <a:gd name="adj1" fmla="val -20659"/>
              <a:gd name="adj2" fmla="val 66506"/>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Gioco di imitazione</a:t>
            </a:r>
          </a:p>
        </p:txBody>
      </p:sp>
      <p:cxnSp>
        <p:nvCxnSpPr>
          <p:cNvPr id="169" name="Connettore 2 168"/>
          <p:cNvCxnSpPr/>
          <p:nvPr/>
        </p:nvCxnSpPr>
        <p:spPr>
          <a:xfrm>
            <a:off x="6225207" y="2078085"/>
            <a:ext cx="0" cy="2559123"/>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sp>
        <p:nvSpPr>
          <p:cNvPr id="172" name="Fumetto 1 171"/>
          <p:cNvSpPr/>
          <p:nvPr/>
        </p:nvSpPr>
        <p:spPr>
          <a:xfrm>
            <a:off x="6225207" y="2395571"/>
            <a:ext cx="914400" cy="328678"/>
          </a:xfrm>
          <a:prstGeom prst="wedgeRectCallout">
            <a:avLst>
              <a:gd name="adj1" fmla="val -20659"/>
              <a:gd name="adj2" fmla="val 66506"/>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Comunica che ha fatto pipì</a:t>
            </a:r>
          </a:p>
        </p:txBody>
      </p:sp>
      <p:cxnSp>
        <p:nvCxnSpPr>
          <p:cNvPr id="173" name="Connettore 2 172"/>
          <p:cNvCxnSpPr>
            <a:stCxn id="172" idx="4"/>
          </p:cNvCxnSpPr>
          <p:nvPr/>
        </p:nvCxnSpPr>
        <p:spPr>
          <a:xfrm flipH="1">
            <a:off x="6491036" y="2778501"/>
            <a:ext cx="2465" cy="1820223"/>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sp>
        <p:nvSpPr>
          <p:cNvPr id="179" name="Fumetto 1 178"/>
          <p:cNvSpPr/>
          <p:nvPr/>
        </p:nvSpPr>
        <p:spPr>
          <a:xfrm>
            <a:off x="6924029" y="2943954"/>
            <a:ext cx="914400" cy="346388"/>
          </a:xfrm>
          <a:prstGeom prst="wedgeRectCallout">
            <a:avLst>
              <a:gd name="adj1" fmla="val -20659"/>
              <a:gd name="adj2" fmla="val 66506"/>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Frase di 2-3 parole</a:t>
            </a:r>
          </a:p>
        </p:txBody>
      </p:sp>
      <p:sp>
        <p:nvSpPr>
          <p:cNvPr id="180" name="Fumetto 1 179"/>
          <p:cNvSpPr/>
          <p:nvPr/>
        </p:nvSpPr>
        <p:spPr>
          <a:xfrm>
            <a:off x="7918467" y="3136411"/>
            <a:ext cx="795877" cy="346388"/>
          </a:xfrm>
          <a:prstGeom prst="wedgeRectCallout">
            <a:avLst>
              <a:gd name="adj1" fmla="val 18273"/>
              <a:gd name="adj2" fmla="val 63729"/>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900" dirty="0" smtClean="0">
                <a:solidFill>
                  <a:schemeClr val="tx1"/>
                </a:solidFill>
                <a:latin typeface="Arial"/>
                <a:cs typeface="Arial"/>
              </a:rPr>
              <a:t>Controllo</a:t>
            </a:r>
          </a:p>
          <a:p>
            <a:pPr algn="ctr"/>
            <a:r>
              <a:rPr lang="it-IT" sz="900" dirty="0" smtClean="0">
                <a:solidFill>
                  <a:schemeClr val="tx1"/>
                </a:solidFill>
                <a:latin typeface="Arial"/>
                <a:cs typeface="Arial"/>
              </a:rPr>
              <a:t>sfinteri</a:t>
            </a:r>
          </a:p>
        </p:txBody>
      </p:sp>
      <p:cxnSp>
        <p:nvCxnSpPr>
          <p:cNvPr id="181" name="Connettore 2 180"/>
          <p:cNvCxnSpPr/>
          <p:nvPr/>
        </p:nvCxnSpPr>
        <p:spPr>
          <a:xfrm flipH="1">
            <a:off x="8471387" y="3511092"/>
            <a:ext cx="1" cy="1126116"/>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82" name="Connettore 2 181"/>
          <p:cNvCxnSpPr/>
          <p:nvPr/>
        </p:nvCxnSpPr>
        <p:spPr>
          <a:xfrm>
            <a:off x="7202404" y="3357645"/>
            <a:ext cx="0" cy="1250700"/>
          </a:xfrm>
          <a:prstGeom prst="straightConnector1">
            <a:avLst/>
          </a:prstGeom>
          <a:ln w="3175" cmpd="sng">
            <a:solidFill>
              <a:schemeClr val="accent5"/>
            </a:solidFill>
            <a:tailEnd type="triangle" w="sm" len="sm"/>
          </a:ln>
        </p:spPr>
        <p:style>
          <a:lnRef idx="2">
            <a:schemeClr val="accent1"/>
          </a:lnRef>
          <a:fillRef idx="0">
            <a:schemeClr val="accent1"/>
          </a:fillRef>
          <a:effectRef idx="1">
            <a:schemeClr val="accent1"/>
          </a:effectRef>
          <a:fontRef idx="minor">
            <a:schemeClr val="tx1"/>
          </a:fontRef>
        </p:style>
      </p:cxnSp>
      <p:sp>
        <p:nvSpPr>
          <p:cNvPr id="191" name="Rettangolo 190"/>
          <p:cNvSpPr/>
          <p:nvPr/>
        </p:nvSpPr>
        <p:spPr>
          <a:xfrm>
            <a:off x="6857742" y="153932"/>
            <a:ext cx="281865" cy="134691"/>
          </a:xfrm>
          <a:prstGeom prst="rect">
            <a:avLst/>
          </a:pr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2" name="Rettangolo 191"/>
          <p:cNvSpPr/>
          <p:nvPr/>
        </p:nvSpPr>
        <p:spPr>
          <a:xfrm>
            <a:off x="6865827" y="373679"/>
            <a:ext cx="281865" cy="134691"/>
          </a:xfrm>
          <a:prstGeom prst="rect">
            <a:avLst/>
          </a:prstGeom>
          <a:no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3" name="Rettangolo 192"/>
          <p:cNvSpPr/>
          <p:nvPr/>
        </p:nvSpPr>
        <p:spPr>
          <a:xfrm>
            <a:off x="6871056" y="611721"/>
            <a:ext cx="281865" cy="134691"/>
          </a:xfrm>
          <a:prstGeom prst="rect">
            <a:avLst/>
          </a:prstGeom>
          <a:noFill/>
          <a:ln w="28575" cmpd="sng">
            <a:solidFill>
              <a:srgbClr val="66FF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4" name="CasellaDiTesto 193"/>
          <p:cNvSpPr txBox="1"/>
          <p:nvPr/>
        </p:nvSpPr>
        <p:spPr>
          <a:xfrm>
            <a:off x="7271463" y="52164"/>
            <a:ext cx="1467694" cy="276999"/>
          </a:xfrm>
          <a:prstGeom prst="rect">
            <a:avLst/>
          </a:prstGeom>
          <a:noFill/>
        </p:spPr>
        <p:txBody>
          <a:bodyPr wrap="none" rtlCol="0">
            <a:spAutoFit/>
          </a:bodyPr>
          <a:lstStyle/>
          <a:p>
            <a:r>
              <a:rPr lang="it-IT" sz="1200" dirty="0" smtClean="0">
                <a:latin typeface="Arial"/>
                <a:cs typeface="Arial"/>
              </a:rPr>
              <a:t>Motilità grossolana</a:t>
            </a:r>
            <a:endParaRPr lang="it-IT" sz="1200" dirty="0">
              <a:latin typeface="Arial"/>
              <a:cs typeface="Arial"/>
            </a:endParaRPr>
          </a:p>
        </p:txBody>
      </p:sp>
      <p:sp>
        <p:nvSpPr>
          <p:cNvPr id="195" name="CasellaDiTesto 194"/>
          <p:cNvSpPr txBox="1"/>
          <p:nvPr/>
        </p:nvSpPr>
        <p:spPr>
          <a:xfrm>
            <a:off x="7271463" y="298244"/>
            <a:ext cx="1561996" cy="276999"/>
          </a:xfrm>
          <a:prstGeom prst="rect">
            <a:avLst/>
          </a:prstGeom>
          <a:noFill/>
        </p:spPr>
        <p:txBody>
          <a:bodyPr wrap="none" rtlCol="0">
            <a:spAutoFit/>
          </a:bodyPr>
          <a:lstStyle/>
          <a:p>
            <a:r>
              <a:rPr lang="it-IT" sz="1200" dirty="0" smtClean="0">
                <a:latin typeface="Arial"/>
                <a:cs typeface="Arial"/>
              </a:rPr>
              <a:t>Sviluppo relazionale</a:t>
            </a:r>
            <a:endParaRPr lang="it-IT" sz="1200" dirty="0">
              <a:latin typeface="Arial"/>
              <a:cs typeface="Arial"/>
            </a:endParaRPr>
          </a:p>
        </p:txBody>
      </p:sp>
      <p:sp>
        <p:nvSpPr>
          <p:cNvPr id="196" name="CasellaDiTesto 195"/>
          <p:cNvSpPr txBox="1"/>
          <p:nvPr/>
        </p:nvSpPr>
        <p:spPr>
          <a:xfrm>
            <a:off x="7299748" y="544574"/>
            <a:ext cx="962974" cy="276999"/>
          </a:xfrm>
          <a:prstGeom prst="rect">
            <a:avLst/>
          </a:prstGeom>
          <a:noFill/>
        </p:spPr>
        <p:txBody>
          <a:bodyPr wrap="none" rtlCol="0">
            <a:spAutoFit/>
          </a:bodyPr>
          <a:lstStyle/>
          <a:p>
            <a:r>
              <a:rPr lang="it-IT" sz="1200" dirty="0" smtClean="0">
                <a:latin typeface="Arial"/>
                <a:cs typeface="Arial"/>
              </a:rPr>
              <a:t>Motilità fine</a:t>
            </a:r>
            <a:endParaRPr lang="it-IT" sz="1200" dirty="0">
              <a:latin typeface="Arial"/>
              <a:cs typeface="Arial"/>
            </a:endParaRPr>
          </a:p>
        </p:txBody>
      </p:sp>
      <p:sp>
        <p:nvSpPr>
          <p:cNvPr id="3" name="CasellaDiTesto 2"/>
          <p:cNvSpPr txBox="1"/>
          <p:nvPr/>
        </p:nvSpPr>
        <p:spPr>
          <a:xfrm>
            <a:off x="106411" y="4362852"/>
            <a:ext cx="903832" cy="261610"/>
          </a:xfrm>
          <a:prstGeom prst="rect">
            <a:avLst/>
          </a:prstGeom>
          <a:noFill/>
        </p:spPr>
        <p:txBody>
          <a:bodyPr wrap="none" rtlCol="0">
            <a:spAutoFit/>
          </a:bodyPr>
          <a:lstStyle/>
          <a:p>
            <a:r>
              <a:rPr lang="it-IT" sz="1050" dirty="0" smtClean="0">
                <a:latin typeface="Century Gothic"/>
                <a:cs typeface="Century Gothic"/>
              </a:rPr>
              <a:t>Età in mesi</a:t>
            </a:r>
            <a:endParaRPr lang="it-IT" sz="1050" dirty="0">
              <a:latin typeface="Century Gothic"/>
              <a:cs typeface="Century Gothic"/>
            </a:endParaRPr>
          </a:p>
        </p:txBody>
      </p:sp>
    </p:spTree>
    <p:extLst>
      <p:ext uri="{BB962C8B-B14F-4D97-AF65-F5344CB8AC3E}">
        <p14:creationId xmlns:p14="http://schemas.microsoft.com/office/powerpoint/2010/main" xmlns="" val="1082377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9485" y="52164"/>
            <a:ext cx="2838605" cy="461665"/>
          </a:xfrm>
          <a:prstGeom prst="rect">
            <a:avLst/>
          </a:prstGeom>
          <a:noFill/>
        </p:spPr>
        <p:txBody>
          <a:bodyPr wrap="none" rtlCol="0">
            <a:spAutoFit/>
          </a:bodyPr>
          <a:lstStyle/>
          <a:p>
            <a:r>
              <a:rPr lang="it-IT" sz="2400" b="1" dirty="0" smtClean="0">
                <a:latin typeface="American Typewriter"/>
                <a:cs typeface="American Typewriter"/>
              </a:rPr>
              <a:t>Sviluppo motorio</a:t>
            </a:r>
          </a:p>
        </p:txBody>
      </p:sp>
      <p:pic>
        <p:nvPicPr>
          <p:cNvPr id="2" name="Immagine 1" descr="Schermata 2017-04-04 alle 23.28.4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196" y="1070173"/>
            <a:ext cx="5354492" cy="3262703"/>
          </a:xfrm>
          <a:prstGeom prst="rect">
            <a:avLst/>
          </a:prstGeom>
        </p:spPr>
      </p:pic>
      <p:sp>
        <p:nvSpPr>
          <p:cNvPr id="7" name="CasellaDiTesto 6"/>
          <p:cNvSpPr txBox="1"/>
          <p:nvPr/>
        </p:nvSpPr>
        <p:spPr>
          <a:xfrm>
            <a:off x="35196" y="793265"/>
            <a:ext cx="4311492" cy="307777"/>
          </a:xfrm>
          <a:prstGeom prst="rect">
            <a:avLst/>
          </a:prstGeom>
          <a:noFill/>
          <a:ln>
            <a:noFill/>
          </a:ln>
        </p:spPr>
        <p:txBody>
          <a:bodyPr wrap="none" rtlCol="0">
            <a:spAutoFit/>
          </a:bodyPr>
          <a:lstStyle/>
          <a:p>
            <a:r>
              <a:rPr lang="it-IT" sz="1400" b="1" dirty="0" smtClean="0">
                <a:latin typeface="Century Gothic"/>
                <a:cs typeface="Century Gothic"/>
              </a:rPr>
              <a:t>Raggiungimento della posizione eretta: varianti</a:t>
            </a:r>
          </a:p>
        </p:txBody>
      </p:sp>
      <p:sp>
        <p:nvSpPr>
          <p:cNvPr id="11" name="Rettangolo 10"/>
          <p:cNvSpPr/>
          <p:nvPr/>
        </p:nvSpPr>
        <p:spPr>
          <a:xfrm>
            <a:off x="5484235" y="960812"/>
            <a:ext cx="3521456" cy="27143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p:cNvSpPr txBox="1"/>
          <p:nvPr/>
        </p:nvSpPr>
        <p:spPr>
          <a:xfrm>
            <a:off x="5499281" y="1106387"/>
            <a:ext cx="1307463" cy="261610"/>
          </a:xfrm>
          <a:prstGeom prst="rect">
            <a:avLst/>
          </a:prstGeom>
          <a:noFill/>
        </p:spPr>
        <p:txBody>
          <a:bodyPr wrap="none" rtlCol="0">
            <a:spAutoFit/>
          </a:bodyPr>
          <a:lstStyle/>
          <a:p>
            <a:r>
              <a:rPr lang="it-IT" sz="1100" b="1" dirty="0" smtClean="0">
                <a:solidFill>
                  <a:schemeClr val="tx2"/>
                </a:solidFill>
              </a:rPr>
              <a:t>RIFLESSO DI MORO</a:t>
            </a:r>
            <a:endParaRPr lang="it-IT" sz="1100" b="1" dirty="0">
              <a:solidFill>
                <a:schemeClr val="tx2"/>
              </a:solidFill>
            </a:endParaRPr>
          </a:p>
        </p:txBody>
      </p:sp>
      <p:sp>
        <p:nvSpPr>
          <p:cNvPr id="13" name="CasellaDiTesto 12"/>
          <p:cNvSpPr txBox="1"/>
          <p:nvPr/>
        </p:nvSpPr>
        <p:spPr>
          <a:xfrm>
            <a:off x="5455372" y="1644637"/>
            <a:ext cx="1471395" cy="430887"/>
          </a:xfrm>
          <a:prstGeom prst="rect">
            <a:avLst/>
          </a:prstGeom>
          <a:noFill/>
        </p:spPr>
        <p:txBody>
          <a:bodyPr wrap="none" rtlCol="0">
            <a:spAutoFit/>
          </a:bodyPr>
          <a:lstStyle/>
          <a:p>
            <a:r>
              <a:rPr lang="it-IT" sz="1100" b="1" dirty="0" smtClean="0">
                <a:solidFill>
                  <a:schemeClr val="tx2"/>
                </a:solidFill>
              </a:rPr>
              <a:t>RIFLESSO DI</a:t>
            </a:r>
          </a:p>
          <a:p>
            <a:r>
              <a:rPr lang="it-IT" sz="1100" b="1" dirty="0" smtClean="0">
                <a:solidFill>
                  <a:schemeClr val="tx2"/>
                </a:solidFill>
              </a:rPr>
              <a:t>PRENSIONE PALMARE</a:t>
            </a:r>
            <a:endParaRPr lang="it-IT" sz="1100" b="1" dirty="0">
              <a:solidFill>
                <a:schemeClr val="tx2"/>
              </a:solidFill>
            </a:endParaRPr>
          </a:p>
        </p:txBody>
      </p:sp>
      <p:sp>
        <p:nvSpPr>
          <p:cNvPr id="14" name="CasellaDiTesto 13"/>
          <p:cNvSpPr txBox="1"/>
          <p:nvPr/>
        </p:nvSpPr>
        <p:spPr>
          <a:xfrm>
            <a:off x="5432939" y="2359340"/>
            <a:ext cx="1531188" cy="430887"/>
          </a:xfrm>
          <a:prstGeom prst="rect">
            <a:avLst/>
          </a:prstGeom>
          <a:noFill/>
        </p:spPr>
        <p:txBody>
          <a:bodyPr wrap="none" rtlCol="0">
            <a:spAutoFit/>
          </a:bodyPr>
          <a:lstStyle/>
          <a:p>
            <a:r>
              <a:rPr lang="it-IT" sz="1100" b="1" dirty="0" smtClean="0">
                <a:solidFill>
                  <a:schemeClr val="tx2"/>
                </a:solidFill>
              </a:rPr>
              <a:t>RIFLESSO DELLA</a:t>
            </a:r>
          </a:p>
          <a:p>
            <a:r>
              <a:rPr lang="it-IT" sz="1100" b="1" dirty="0" smtClean="0">
                <a:solidFill>
                  <a:schemeClr val="tx2"/>
                </a:solidFill>
              </a:rPr>
              <a:t>MARCIA AUTOMATICA</a:t>
            </a:r>
            <a:endParaRPr lang="it-IT" sz="1100" b="1" dirty="0">
              <a:solidFill>
                <a:schemeClr val="tx2"/>
              </a:solidFill>
            </a:endParaRPr>
          </a:p>
        </p:txBody>
      </p:sp>
      <p:sp>
        <p:nvSpPr>
          <p:cNvPr id="15" name="CasellaDiTesto 14"/>
          <p:cNvSpPr txBox="1"/>
          <p:nvPr/>
        </p:nvSpPr>
        <p:spPr>
          <a:xfrm>
            <a:off x="5484235" y="3148451"/>
            <a:ext cx="1315040" cy="430887"/>
          </a:xfrm>
          <a:prstGeom prst="rect">
            <a:avLst/>
          </a:prstGeom>
          <a:noFill/>
        </p:spPr>
        <p:txBody>
          <a:bodyPr wrap="none" rtlCol="0">
            <a:spAutoFit/>
          </a:bodyPr>
          <a:lstStyle/>
          <a:p>
            <a:r>
              <a:rPr lang="it-IT" sz="1100" b="1" dirty="0" smtClean="0">
                <a:solidFill>
                  <a:schemeClr val="tx2"/>
                </a:solidFill>
              </a:rPr>
              <a:t>RIFLESSO GLOBALE</a:t>
            </a:r>
          </a:p>
          <a:p>
            <a:r>
              <a:rPr lang="it-IT" sz="1100" b="1" dirty="0" smtClean="0">
                <a:solidFill>
                  <a:schemeClr val="tx2"/>
                </a:solidFill>
              </a:rPr>
              <a:t>RADDRIZZAMENTO</a:t>
            </a:r>
            <a:endParaRPr lang="it-IT" sz="1100" b="1" dirty="0">
              <a:solidFill>
                <a:schemeClr val="tx2"/>
              </a:solidFill>
            </a:endParaRPr>
          </a:p>
        </p:txBody>
      </p:sp>
      <p:cxnSp>
        <p:nvCxnSpPr>
          <p:cNvPr id="17" name="Connettore 2 16"/>
          <p:cNvCxnSpPr/>
          <p:nvPr/>
        </p:nvCxnSpPr>
        <p:spPr>
          <a:xfrm flipV="1">
            <a:off x="5099377" y="951192"/>
            <a:ext cx="4044623" cy="962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5499281" y="701117"/>
            <a:ext cx="681165" cy="230832"/>
          </a:xfrm>
          <a:prstGeom prst="rect">
            <a:avLst/>
          </a:prstGeom>
          <a:noFill/>
        </p:spPr>
        <p:txBody>
          <a:bodyPr wrap="none" rtlCol="0">
            <a:spAutoFit/>
          </a:bodyPr>
          <a:lstStyle/>
          <a:p>
            <a:r>
              <a:rPr lang="it-IT" sz="900" i="1" dirty="0" smtClean="0">
                <a:solidFill>
                  <a:schemeClr val="tx2"/>
                </a:solidFill>
              </a:rPr>
              <a:t>Età (mesi)</a:t>
            </a:r>
            <a:endParaRPr lang="it-IT" sz="900" i="1" dirty="0">
              <a:solidFill>
                <a:schemeClr val="tx2"/>
              </a:solidFill>
            </a:endParaRPr>
          </a:p>
        </p:txBody>
      </p:sp>
      <p:sp>
        <p:nvSpPr>
          <p:cNvPr id="22" name="CasellaDiTesto 21"/>
          <p:cNvSpPr txBox="1"/>
          <p:nvPr/>
        </p:nvSpPr>
        <p:spPr>
          <a:xfrm>
            <a:off x="6769243" y="653035"/>
            <a:ext cx="1970024" cy="307777"/>
          </a:xfrm>
          <a:prstGeom prst="rect">
            <a:avLst/>
          </a:prstGeom>
          <a:noFill/>
        </p:spPr>
        <p:txBody>
          <a:bodyPr wrap="square" rtlCol="0">
            <a:spAutoFit/>
          </a:bodyPr>
          <a:lstStyle/>
          <a:p>
            <a:pPr algn="dist"/>
            <a:r>
              <a:rPr lang="it-IT" sz="1400" dirty="0" smtClean="0">
                <a:solidFill>
                  <a:schemeClr val="tx2"/>
                </a:solidFill>
              </a:rPr>
              <a:t>1 2 3</a:t>
            </a:r>
            <a:endParaRPr lang="it-IT" sz="1400" dirty="0">
              <a:solidFill>
                <a:schemeClr val="tx2"/>
              </a:solidFill>
            </a:endParaRPr>
          </a:p>
        </p:txBody>
      </p:sp>
      <p:sp>
        <p:nvSpPr>
          <p:cNvPr id="23" name="Pentagono 22"/>
          <p:cNvSpPr/>
          <p:nvPr/>
        </p:nvSpPr>
        <p:spPr>
          <a:xfrm>
            <a:off x="6858307" y="1106387"/>
            <a:ext cx="2218345" cy="346348"/>
          </a:xfrm>
          <a:prstGeom prst="homePlate">
            <a:avLst>
              <a:gd name="adj" fmla="val 355256"/>
            </a:avLst>
          </a:prstGeom>
          <a:gradFill flip="none" rotWithShape="1">
            <a:gsLst>
              <a:gs pos="0">
                <a:srgbClr val="66CD66"/>
              </a:gs>
              <a:gs pos="91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Pentagono 23"/>
          <p:cNvSpPr/>
          <p:nvPr/>
        </p:nvSpPr>
        <p:spPr>
          <a:xfrm>
            <a:off x="6858307" y="1709934"/>
            <a:ext cx="1813612" cy="346348"/>
          </a:xfrm>
          <a:prstGeom prst="homePlate">
            <a:avLst>
              <a:gd name="adj" fmla="val 355256"/>
            </a:avLst>
          </a:prstGeom>
          <a:gradFill flip="none" rotWithShape="1">
            <a:gsLst>
              <a:gs pos="0">
                <a:srgbClr val="66CD66"/>
              </a:gs>
              <a:gs pos="91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Pentagono 24"/>
          <p:cNvSpPr/>
          <p:nvPr/>
        </p:nvSpPr>
        <p:spPr>
          <a:xfrm>
            <a:off x="6875587" y="2443879"/>
            <a:ext cx="1403345" cy="346348"/>
          </a:xfrm>
          <a:prstGeom prst="homePlate">
            <a:avLst>
              <a:gd name="adj" fmla="val 299697"/>
            </a:avLst>
          </a:prstGeom>
          <a:gradFill flip="none" rotWithShape="1">
            <a:gsLst>
              <a:gs pos="0">
                <a:srgbClr val="66CD66"/>
              </a:gs>
              <a:gs pos="91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2"/>
              </a:solidFill>
            </a:endParaRPr>
          </a:p>
        </p:txBody>
      </p:sp>
      <p:sp>
        <p:nvSpPr>
          <p:cNvPr id="26" name="Pentagono 25"/>
          <p:cNvSpPr/>
          <p:nvPr/>
        </p:nvSpPr>
        <p:spPr>
          <a:xfrm>
            <a:off x="6858307" y="3221129"/>
            <a:ext cx="999244" cy="346348"/>
          </a:xfrm>
          <a:prstGeom prst="homePlate">
            <a:avLst>
              <a:gd name="adj" fmla="val 213503"/>
            </a:avLst>
          </a:prstGeom>
          <a:gradFill flip="none" rotWithShape="1">
            <a:gsLst>
              <a:gs pos="0">
                <a:srgbClr val="66CD66"/>
              </a:gs>
              <a:gs pos="91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8" name="Connettore 1 27"/>
          <p:cNvCxnSpPr/>
          <p:nvPr/>
        </p:nvCxnSpPr>
        <p:spPr>
          <a:xfrm>
            <a:off x="5499281" y="817767"/>
            <a:ext cx="0" cy="3020917"/>
          </a:xfrm>
          <a:prstGeom prst="line">
            <a:avLst/>
          </a:prstGeom>
          <a:ln w="6350" cmpd="sng">
            <a:solidFill>
              <a:srgbClr val="008000"/>
            </a:solidFill>
          </a:ln>
        </p:spPr>
        <p:style>
          <a:lnRef idx="2">
            <a:schemeClr val="accent1"/>
          </a:lnRef>
          <a:fillRef idx="0">
            <a:schemeClr val="accent1"/>
          </a:fillRef>
          <a:effectRef idx="1">
            <a:schemeClr val="accent1"/>
          </a:effectRef>
          <a:fontRef idx="minor">
            <a:schemeClr val="tx1"/>
          </a:fontRef>
        </p:style>
      </p:cxnSp>
      <p:pic>
        <p:nvPicPr>
          <p:cNvPr id="3" name="Immagine 2" descr="Schermata 2017-04-10 alle 21.43.4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08919" y="4137673"/>
            <a:ext cx="4035081" cy="932348"/>
          </a:xfrm>
          <a:prstGeom prst="rect">
            <a:avLst/>
          </a:prstGeom>
        </p:spPr>
      </p:pic>
      <p:sp>
        <p:nvSpPr>
          <p:cNvPr id="6" name="CasellaDiTesto 5"/>
          <p:cNvSpPr txBox="1"/>
          <p:nvPr/>
        </p:nvSpPr>
        <p:spPr>
          <a:xfrm>
            <a:off x="5058721" y="3870174"/>
            <a:ext cx="1994101" cy="307777"/>
          </a:xfrm>
          <a:prstGeom prst="rect">
            <a:avLst/>
          </a:prstGeom>
          <a:noFill/>
        </p:spPr>
        <p:txBody>
          <a:bodyPr wrap="square" rtlCol="0">
            <a:spAutoFit/>
          </a:bodyPr>
          <a:lstStyle/>
          <a:p>
            <a:r>
              <a:rPr lang="it-IT" sz="1400" b="1" dirty="0" smtClean="0">
                <a:latin typeface="Century Gothic"/>
                <a:cs typeface="Century Gothic"/>
              </a:rPr>
              <a:t>Motilità fine</a:t>
            </a:r>
            <a:endParaRPr lang="it-IT" sz="1400" b="1" dirty="0">
              <a:latin typeface="Century Gothic"/>
              <a:cs typeface="Century Gothic"/>
            </a:endParaRPr>
          </a:p>
        </p:txBody>
      </p:sp>
      <p:sp>
        <p:nvSpPr>
          <p:cNvPr id="27" name="CasellaDiTesto 26"/>
          <p:cNvSpPr txBox="1"/>
          <p:nvPr/>
        </p:nvSpPr>
        <p:spPr>
          <a:xfrm>
            <a:off x="5108919" y="439232"/>
            <a:ext cx="1994101" cy="307777"/>
          </a:xfrm>
          <a:prstGeom prst="rect">
            <a:avLst/>
          </a:prstGeom>
          <a:noFill/>
        </p:spPr>
        <p:txBody>
          <a:bodyPr wrap="square" rtlCol="0">
            <a:spAutoFit/>
          </a:bodyPr>
          <a:lstStyle/>
          <a:p>
            <a:r>
              <a:rPr lang="it-IT" sz="1400" b="1" dirty="0" smtClean="0">
                <a:latin typeface="Century Gothic"/>
                <a:cs typeface="Century Gothic"/>
              </a:rPr>
              <a:t>Evoluzione dei riflessi</a:t>
            </a:r>
            <a:endParaRPr lang="it-IT" sz="1400" b="1" dirty="0">
              <a:latin typeface="Century Gothic"/>
              <a:cs typeface="Century Gothic"/>
            </a:endParaRPr>
          </a:p>
        </p:txBody>
      </p:sp>
      <p:graphicFrame>
        <p:nvGraphicFramePr>
          <p:cNvPr id="30" name="Tabella 29"/>
          <p:cNvGraphicFramePr>
            <a:graphicFrameLocks noGrp="1"/>
          </p:cNvGraphicFramePr>
          <p:nvPr>
            <p:extLst>
              <p:ext uri="{D42A27DB-BD31-4B8C-83A1-F6EECF244321}">
                <p14:modId xmlns:p14="http://schemas.microsoft.com/office/powerpoint/2010/main" xmlns="" val="1439634874"/>
              </p:ext>
            </p:extLst>
          </p:nvPr>
        </p:nvGraphicFramePr>
        <p:xfrm>
          <a:off x="1537208" y="960812"/>
          <a:ext cx="5321099" cy="2286000"/>
        </p:xfrm>
        <a:graphic>
          <a:graphicData uri="http://schemas.openxmlformats.org/drawingml/2006/table">
            <a:tbl>
              <a:tblPr firstRow="1" bandRow="1">
                <a:tableStyleId>{2D5ABB26-0587-4C30-8999-92F81FD0307C}</a:tableStyleId>
              </a:tblPr>
              <a:tblGrid>
                <a:gridCol w="1381908"/>
                <a:gridCol w="3939191"/>
              </a:tblGrid>
              <a:tr h="326046">
                <a:tc>
                  <a:txBody>
                    <a:bodyPr/>
                    <a:lstStyle/>
                    <a:p>
                      <a:r>
                        <a:rPr lang="it-IT" sz="1800" b="1" dirty="0" smtClean="0">
                          <a:latin typeface="Arial"/>
                          <a:cs typeface="Arial"/>
                        </a:rPr>
                        <a:t>Età</a:t>
                      </a:r>
                      <a:endParaRPr lang="it-IT" sz="1800" b="1" dirty="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tc>
                  <a:txBody>
                    <a:bodyPr/>
                    <a:lstStyle/>
                    <a:p>
                      <a:r>
                        <a:rPr lang="it-IT" sz="1800" b="1" dirty="0" err="1" smtClean="0">
                          <a:latin typeface="Arial"/>
                          <a:cs typeface="Arial"/>
                        </a:rPr>
                        <a:t>Red</a:t>
                      </a:r>
                      <a:r>
                        <a:rPr lang="it-IT" sz="1800" b="1" dirty="0" smtClean="0">
                          <a:latin typeface="Arial"/>
                          <a:cs typeface="Arial"/>
                        </a:rPr>
                        <a:t> </a:t>
                      </a:r>
                      <a:r>
                        <a:rPr lang="it-IT" sz="1800" b="1" dirty="0" err="1" smtClean="0">
                          <a:latin typeface="Arial"/>
                          <a:cs typeface="Arial"/>
                        </a:rPr>
                        <a:t>Flags</a:t>
                      </a:r>
                      <a:endParaRPr lang="it-IT" sz="1800" b="1" dirty="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tr>
              <a:tr h="305668">
                <a:tc>
                  <a:txBody>
                    <a:bodyPr/>
                    <a:lstStyle/>
                    <a:p>
                      <a:r>
                        <a:rPr lang="it-IT" sz="1800" i="1" dirty="0" smtClean="0">
                          <a:latin typeface="Century Gothic"/>
                          <a:cs typeface="Century Gothic"/>
                        </a:rPr>
                        <a:t>4 mesi</a:t>
                      </a:r>
                      <a:endParaRPr lang="it-IT" sz="1800" i="1"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c>
                  <a:txBody>
                    <a:bodyPr/>
                    <a:lstStyle/>
                    <a:p>
                      <a:r>
                        <a:rPr lang="it-IT" sz="1800" dirty="0" smtClean="0">
                          <a:latin typeface="Century Gothic"/>
                          <a:cs typeface="Century Gothic"/>
                        </a:rPr>
                        <a:t>Mancato controllo del</a:t>
                      </a:r>
                      <a:r>
                        <a:rPr lang="it-IT" sz="1800" baseline="0" dirty="0" smtClean="0">
                          <a:latin typeface="Century Gothic"/>
                          <a:cs typeface="Century Gothic"/>
                        </a:rPr>
                        <a:t> capo in posizione seduta</a:t>
                      </a:r>
                      <a:endParaRPr lang="it-IT" sz="1800"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r>
              <a:tr h="305668">
                <a:tc>
                  <a:txBody>
                    <a:bodyPr/>
                    <a:lstStyle/>
                    <a:p>
                      <a:r>
                        <a:rPr lang="it-IT" sz="1800" i="1" dirty="0" smtClean="0">
                          <a:latin typeface="Century Gothic"/>
                          <a:cs typeface="Century Gothic"/>
                        </a:rPr>
                        <a:t>9 mesi</a:t>
                      </a:r>
                      <a:endParaRPr lang="it-IT" sz="1800" i="1"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4AA"/>
                    </a:solidFill>
                  </a:tcPr>
                </a:tc>
                <a:tc>
                  <a:txBody>
                    <a:bodyPr/>
                    <a:lstStyle/>
                    <a:p>
                      <a:r>
                        <a:rPr lang="it-IT" sz="1800" dirty="0" smtClean="0">
                          <a:latin typeface="Century Gothic"/>
                          <a:cs typeface="Century Gothic"/>
                        </a:rPr>
                        <a:t>Incapacità ad assumere posizione seduta</a:t>
                      </a:r>
                      <a:endParaRPr lang="it-IT" sz="1800"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4AA"/>
                    </a:solidFill>
                  </a:tcPr>
                </a:tc>
              </a:tr>
              <a:tr h="305668">
                <a:tc>
                  <a:txBody>
                    <a:bodyPr/>
                    <a:lstStyle/>
                    <a:p>
                      <a:r>
                        <a:rPr lang="it-IT" sz="1800" i="1" dirty="0" smtClean="0">
                          <a:latin typeface="Century Gothic"/>
                          <a:cs typeface="Century Gothic"/>
                        </a:rPr>
                        <a:t>18 mesi</a:t>
                      </a:r>
                      <a:endParaRPr lang="it-IT" sz="1800" i="1"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c>
                  <a:txBody>
                    <a:bodyPr/>
                    <a:lstStyle/>
                    <a:p>
                      <a:r>
                        <a:rPr lang="it-IT" sz="1800" dirty="0" smtClean="0">
                          <a:latin typeface="Century Gothic"/>
                          <a:cs typeface="Century Gothic"/>
                        </a:rPr>
                        <a:t>Assente</a:t>
                      </a:r>
                      <a:r>
                        <a:rPr lang="it-IT" sz="1800" baseline="0" dirty="0" smtClean="0">
                          <a:latin typeface="Century Gothic"/>
                          <a:cs typeface="Century Gothic"/>
                        </a:rPr>
                        <a:t> deambulazione autonoma</a:t>
                      </a:r>
                      <a:endParaRPr lang="it-IT" sz="1800"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r>
            </a:tbl>
          </a:graphicData>
        </a:graphic>
      </p:graphicFrame>
      <p:sp>
        <p:nvSpPr>
          <p:cNvPr id="32" name="CasellaDiTesto 31"/>
          <p:cNvSpPr txBox="1"/>
          <p:nvPr/>
        </p:nvSpPr>
        <p:spPr>
          <a:xfrm>
            <a:off x="2971410" y="455142"/>
            <a:ext cx="2228645" cy="461665"/>
          </a:xfrm>
          <a:prstGeom prst="rect">
            <a:avLst/>
          </a:prstGeom>
          <a:noFill/>
        </p:spPr>
        <p:txBody>
          <a:bodyPr wrap="none" rtlCol="0">
            <a:spAutoFit/>
          </a:bodyPr>
          <a:lstStyle/>
          <a:p>
            <a:r>
              <a:rPr lang="it-IT" sz="2400" dirty="0" smtClean="0"/>
              <a:t>Motor </a:t>
            </a:r>
            <a:r>
              <a:rPr lang="it-IT" sz="2400" dirty="0" err="1" smtClean="0"/>
              <a:t>Red</a:t>
            </a:r>
            <a:r>
              <a:rPr lang="it-IT" sz="2400" dirty="0" smtClean="0"/>
              <a:t> </a:t>
            </a:r>
            <a:r>
              <a:rPr lang="it-IT" sz="2400" dirty="0" err="1" smtClean="0"/>
              <a:t>Flags</a:t>
            </a:r>
            <a:endParaRPr lang="it-IT" sz="2400" dirty="0"/>
          </a:p>
        </p:txBody>
      </p:sp>
    </p:spTree>
    <p:extLst>
      <p:ext uri="{BB962C8B-B14F-4D97-AF65-F5344CB8AC3E}">
        <p14:creationId xmlns:p14="http://schemas.microsoft.com/office/powerpoint/2010/main" xmlns="" val="366759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0-#ppt_w/2"/>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12"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12" fill="hold" grpId="1"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400" fill="hold"/>
                                        <p:tgtEl>
                                          <p:spTgt spid="3"/>
                                        </p:tgtEl>
                                        <p:attrNameLst>
                                          <p:attrName>ppt_x</p:attrName>
                                        </p:attrNameLst>
                                      </p:cBhvr>
                                      <p:tavLst>
                                        <p:tav tm="0">
                                          <p:val>
                                            <p:strVal val="1+#ppt_w/2"/>
                                          </p:val>
                                        </p:tav>
                                        <p:tav tm="100000">
                                          <p:val>
                                            <p:strVal val="#ppt_x"/>
                                          </p:val>
                                        </p:tav>
                                      </p:tavLst>
                                    </p:anim>
                                    <p:anim calcmode="lin" valueType="num">
                                      <p:cBhvr additive="base">
                                        <p:cTn id="78" dur="400" fill="hold"/>
                                        <p:tgtEl>
                                          <p:spTgt spid="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400" fill="hold"/>
                                        <p:tgtEl>
                                          <p:spTgt spid="6"/>
                                        </p:tgtEl>
                                        <p:attrNameLst>
                                          <p:attrName>ppt_x</p:attrName>
                                        </p:attrNameLst>
                                      </p:cBhvr>
                                      <p:tavLst>
                                        <p:tav tm="0">
                                          <p:val>
                                            <p:strVal val="1+#ppt_w/2"/>
                                          </p:val>
                                        </p:tav>
                                        <p:tav tm="100000">
                                          <p:val>
                                            <p:strVal val="#ppt_x"/>
                                          </p:val>
                                        </p:tav>
                                      </p:tavLst>
                                    </p:anim>
                                    <p:anim calcmode="lin" valueType="num">
                                      <p:cBhvr additive="base">
                                        <p:cTn id="82" dur="4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nodeType="clickEffect">
                                  <p:stCondLst>
                                    <p:cond delay="0"/>
                                  </p:stCondLst>
                                  <p:childTnLst>
                                    <p:animEffect transition="out" filter="dissolve">
                                      <p:cBhvr>
                                        <p:cTn id="86" dur="400"/>
                                        <p:tgtEl>
                                          <p:spTgt spid="2"/>
                                        </p:tgtEl>
                                      </p:cBhvr>
                                    </p:animEffect>
                                    <p:set>
                                      <p:cBhvr>
                                        <p:cTn id="87" dur="1" fill="hold">
                                          <p:stCondLst>
                                            <p:cond delay="399"/>
                                          </p:stCondLst>
                                        </p:cTn>
                                        <p:tgtEl>
                                          <p:spTgt spid="2"/>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400"/>
                                        <p:tgtEl>
                                          <p:spTgt spid="7"/>
                                        </p:tgtEl>
                                      </p:cBhvr>
                                    </p:animEffect>
                                    <p:set>
                                      <p:cBhvr>
                                        <p:cTn id="90" dur="1" fill="hold">
                                          <p:stCondLst>
                                            <p:cond delay="399"/>
                                          </p:stCondLst>
                                        </p:cTn>
                                        <p:tgtEl>
                                          <p:spTgt spid="7"/>
                                        </p:tgtEl>
                                        <p:attrNameLst>
                                          <p:attrName>style.visibility</p:attrName>
                                        </p:attrNameLst>
                                      </p:cBhvr>
                                      <p:to>
                                        <p:strVal val="hidden"/>
                                      </p:to>
                                    </p:set>
                                  </p:childTnLst>
                                </p:cTn>
                              </p:par>
                              <p:par>
                                <p:cTn id="91" presetID="9" presetClass="exit" presetSubtype="0" fill="hold" grpId="0" nodeType="withEffect" nodePh="1">
                                  <p:stCondLst>
                                    <p:cond delay="0"/>
                                  </p:stCondLst>
                                  <p:endCondLst>
                                    <p:cond evt="begin" delay="0">
                                      <p:tn val="91"/>
                                    </p:cond>
                                  </p:endCondLst>
                                  <p:childTnLst>
                                    <p:animEffect transition="out" filter="dissolve">
                                      <p:cBhvr>
                                        <p:cTn id="92" dur="400"/>
                                        <p:tgtEl>
                                          <p:spTgt spid="11"/>
                                        </p:tgtEl>
                                      </p:cBhvr>
                                    </p:animEffect>
                                    <p:set>
                                      <p:cBhvr>
                                        <p:cTn id="93" dur="1" fill="hold">
                                          <p:stCondLst>
                                            <p:cond delay="399"/>
                                          </p:stCondLst>
                                        </p:cTn>
                                        <p:tgtEl>
                                          <p:spTgt spid="1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400"/>
                                        <p:tgtEl>
                                          <p:spTgt spid="12"/>
                                        </p:tgtEl>
                                      </p:cBhvr>
                                    </p:animEffect>
                                    <p:set>
                                      <p:cBhvr>
                                        <p:cTn id="96" dur="1" fill="hold">
                                          <p:stCondLst>
                                            <p:cond delay="399"/>
                                          </p:stCondLst>
                                        </p:cTn>
                                        <p:tgtEl>
                                          <p:spTgt spid="12"/>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400"/>
                                        <p:tgtEl>
                                          <p:spTgt spid="13"/>
                                        </p:tgtEl>
                                      </p:cBhvr>
                                    </p:animEffect>
                                    <p:set>
                                      <p:cBhvr>
                                        <p:cTn id="99" dur="1" fill="hold">
                                          <p:stCondLst>
                                            <p:cond delay="399"/>
                                          </p:stCondLst>
                                        </p:cTn>
                                        <p:tgtEl>
                                          <p:spTgt spid="13"/>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400"/>
                                        <p:tgtEl>
                                          <p:spTgt spid="14"/>
                                        </p:tgtEl>
                                      </p:cBhvr>
                                    </p:animEffect>
                                    <p:set>
                                      <p:cBhvr>
                                        <p:cTn id="102" dur="1" fill="hold">
                                          <p:stCondLst>
                                            <p:cond delay="399"/>
                                          </p:stCondLst>
                                        </p:cTn>
                                        <p:tgtEl>
                                          <p:spTgt spid="14"/>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400"/>
                                        <p:tgtEl>
                                          <p:spTgt spid="15"/>
                                        </p:tgtEl>
                                      </p:cBhvr>
                                    </p:animEffect>
                                    <p:set>
                                      <p:cBhvr>
                                        <p:cTn id="105" dur="1" fill="hold">
                                          <p:stCondLst>
                                            <p:cond delay="399"/>
                                          </p:stCondLst>
                                        </p:cTn>
                                        <p:tgtEl>
                                          <p:spTgt spid="15"/>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400"/>
                                        <p:tgtEl>
                                          <p:spTgt spid="17"/>
                                        </p:tgtEl>
                                      </p:cBhvr>
                                    </p:animEffect>
                                    <p:set>
                                      <p:cBhvr>
                                        <p:cTn id="108" dur="1" fill="hold">
                                          <p:stCondLst>
                                            <p:cond delay="399"/>
                                          </p:stCondLst>
                                        </p:cTn>
                                        <p:tgtEl>
                                          <p:spTgt spid="17"/>
                                        </p:tgtEl>
                                        <p:attrNameLst>
                                          <p:attrName>style.visibility</p:attrName>
                                        </p:attrNameLst>
                                      </p:cBhvr>
                                      <p:to>
                                        <p:strVal val="hidden"/>
                                      </p:to>
                                    </p:set>
                                  </p:childTnLst>
                                </p:cTn>
                              </p:par>
                              <p:par>
                                <p:cTn id="109" presetID="9" presetClass="exit" presetSubtype="0" fill="hold" grpId="1" nodeType="withEffect">
                                  <p:stCondLst>
                                    <p:cond delay="0"/>
                                  </p:stCondLst>
                                  <p:childTnLst>
                                    <p:animEffect transition="out" filter="dissolve">
                                      <p:cBhvr>
                                        <p:cTn id="110" dur="400"/>
                                        <p:tgtEl>
                                          <p:spTgt spid="21"/>
                                        </p:tgtEl>
                                      </p:cBhvr>
                                    </p:animEffect>
                                    <p:set>
                                      <p:cBhvr>
                                        <p:cTn id="111" dur="1" fill="hold">
                                          <p:stCondLst>
                                            <p:cond delay="399"/>
                                          </p:stCondLst>
                                        </p:cTn>
                                        <p:tgtEl>
                                          <p:spTgt spid="21"/>
                                        </p:tgtEl>
                                        <p:attrNameLst>
                                          <p:attrName>style.visibility</p:attrName>
                                        </p:attrNameLst>
                                      </p:cBhvr>
                                      <p:to>
                                        <p:strVal val="hidden"/>
                                      </p:to>
                                    </p:set>
                                  </p:childTnLst>
                                </p:cTn>
                              </p:par>
                              <p:par>
                                <p:cTn id="112" presetID="9" presetClass="exit" presetSubtype="0" fill="hold" grpId="1" nodeType="withEffect">
                                  <p:stCondLst>
                                    <p:cond delay="0"/>
                                  </p:stCondLst>
                                  <p:childTnLst>
                                    <p:animEffect transition="out" filter="dissolve">
                                      <p:cBhvr>
                                        <p:cTn id="113" dur="400"/>
                                        <p:tgtEl>
                                          <p:spTgt spid="22"/>
                                        </p:tgtEl>
                                      </p:cBhvr>
                                    </p:animEffect>
                                    <p:set>
                                      <p:cBhvr>
                                        <p:cTn id="114" dur="1" fill="hold">
                                          <p:stCondLst>
                                            <p:cond delay="399"/>
                                          </p:stCondLst>
                                        </p:cTn>
                                        <p:tgtEl>
                                          <p:spTgt spid="22"/>
                                        </p:tgtEl>
                                        <p:attrNameLst>
                                          <p:attrName>style.visibility</p:attrName>
                                        </p:attrNameLst>
                                      </p:cBhvr>
                                      <p:to>
                                        <p:strVal val="hidden"/>
                                      </p:to>
                                    </p:set>
                                  </p:childTnLst>
                                </p:cTn>
                              </p:par>
                              <p:par>
                                <p:cTn id="115" presetID="9" presetClass="exit" presetSubtype="0" fill="hold" grpId="1" nodeType="withEffect">
                                  <p:stCondLst>
                                    <p:cond delay="0"/>
                                  </p:stCondLst>
                                  <p:childTnLst>
                                    <p:animEffect transition="out" filter="dissolve">
                                      <p:cBhvr>
                                        <p:cTn id="116" dur="400"/>
                                        <p:tgtEl>
                                          <p:spTgt spid="23"/>
                                        </p:tgtEl>
                                      </p:cBhvr>
                                    </p:animEffect>
                                    <p:set>
                                      <p:cBhvr>
                                        <p:cTn id="117" dur="1" fill="hold">
                                          <p:stCondLst>
                                            <p:cond delay="399"/>
                                          </p:stCondLst>
                                        </p:cTn>
                                        <p:tgtEl>
                                          <p:spTgt spid="23"/>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400"/>
                                        <p:tgtEl>
                                          <p:spTgt spid="24"/>
                                        </p:tgtEl>
                                      </p:cBhvr>
                                    </p:animEffect>
                                    <p:set>
                                      <p:cBhvr>
                                        <p:cTn id="120" dur="1" fill="hold">
                                          <p:stCondLst>
                                            <p:cond delay="399"/>
                                          </p:stCondLst>
                                        </p:cTn>
                                        <p:tgtEl>
                                          <p:spTgt spid="24"/>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400"/>
                                        <p:tgtEl>
                                          <p:spTgt spid="25"/>
                                        </p:tgtEl>
                                      </p:cBhvr>
                                    </p:animEffect>
                                    <p:set>
                                      <p:cBhvr>
                                        <p:cTn id="123" dur="1" fill="hold">
                                          <p:stCondLst>
                                            <p:cond delay="399"/>
                                          </p:stCondLst>
                                        </p:cTn>
                                        <p:tgtEl>
                                          <p:spTgt spid="25"/>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400"/>
                                        <p:tgtEl>
                                          <p:spTgt spid="26"/>
                                        </p:tgtEl>
                                      </p:cBhvr>
                                    </p:animEffect>
                                    <p:set>
                                      <p:cBhvr>
                                        <p:cTn id="126" dur="1" fill="hold">
                                          <p:stCondLst>
                                            <p:cond delay="399"/>
                                          </p:stCondLst>
                                        </p:cTn>
                                        <p:tgtEl>
                                          <p:spTgt spid="26"/>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400"/>
                                        <p:tgtEl>
                                          <p:spTgt spid="28"/>
                                        </p:tgtEl>
                                      </p:cBhvr>
                                    </p:animEffect>
                                    <p:set>
                                      <p:cBhvr>
                                        <p:cTn id="129" dur="1" fill="hold">
                                          <p:stCondLst>
                                            <p:cond delay="399"/>
                                          </p:stCondLst>
                                        </p:cTn>
                                        <p:tgtEl>
                                          <p:spTgt spid="28"/>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400"/>
                                        <p:tgtEl>
                                          <p:spTgt spid="3"/>
                                        </p:tgtEl>
                                      </p:cBhvr>
                                    </p:animEffect>
                                    <p:set>
                                      <p:cBhvr>
                                        <p:cTn id="132" dur="1" fill="hold">
                                          <p:stCondLst>
                                            <p:cond delay="399"/>
                                          </p:stCondLst>
                                        </p:cTn>
                                        <p:tgtEl>
                                          <p:spTgt spid="3"/>
                                        </p:tgtEl>
                                        <p:attrNameLst>
                                          <p:attrName>style.visibility</p:attrName>
                                        </p:attrNameLst>
                                      </p:cBhvr>
                                      <p:to>
                                        <p:strVal val="hidden"/>
                                      </p:to>
                                    </p:set>
                                  </p:childTnLst>
                                </p:cTn>
                              </p:par>
                              <p:par>
                                <p:cTn id="133" presetID="9" presetClass="exit" presetSubtype="0" fill="hold" grpId="1" nodeType="withEffect">
                                  <p:stCondLst>
                                    <p:cond delay="0"/>
                                  </p:stCondLst>
                                  <p:childTnLst>
                                    <p:animEffect transition="out" filter="dissolve">
                                      <p:cBhvr>
                                        <p:cTn id="134" dur="400"/>
                                        <p:tgtEl>
                                          <p:spTgt spid="6"/>
                                        </p:tgtEl>
                                      </p:cBhvr>
                                    </p:animEffect>
                                    <p:set>
                                      <p:cBhvr>
                                        <p:cTn id="135" dur="1" fill="hold">
                                          <p:stCondLst>
                                            <p:cond delay="399"/>
                                          </p:stCondLst>
                                        </p:cTn>
                                        <p:tgtEl>
                                          <p:spTgt spid="6"/>
                                        </p:tgtEl>
                                        <p:attrNameLst>
                                          <p:attrName>style.visibility</p:attrName>
                                        </p:attrNameLst>
                                      </p:cBhvr>
                                      <p:to>
                                        <p:strVal val="hidden"/>
                                      </p:to>
                                    </p:set>
                                  </p:childTnLst>
                                </p:cTn>
                              </p:par>
                              <p:par>
                                <p:cTn id="136" presetID="9" presetClass="exit" presetSubtype="0" fill="hold" grpId="2" nodeType="withEffect">
                                  <p:stCondLst>
                                    <p:cond delay="0"/>
                                  </p:stCondLst>
                                  <p:childTnLst>
                                    <p:animEffect transition="out" filter="dissolve">
                                      <p:cBhvr>
                                        <p:cTn id="137" dur="400"/>
                                        <p:tgtEl>
                                          <p:spTgt spid="27"/>
                                        </p:tgtEl>
                                      </p:cBhvr>
                                    </p:animEffect>
                                    <p:set>
                                      <p:cBhvr>
                                        <p:cTn id="138" dur="1" fill="hold">
                                          <p:stCondLst>
                                            <p:cond delay="399"/>
                                          </p:stCondLst>
                                        </p:cTn>
                                        <p:tgtEl>
                                          <p:spTgt spid="27"/>
                                        </p:tgtEl>
                                        <p:attrNameLst>
                                          <p:attrName>style.visibility</p:attrName>
                                        </p:attrNameLst>
                                      </p:cBhvr>
                                      <p:to>
                                        <p:strVal val="hidden"/>
                                      </p:to>
                                    </p:set>
                                  </p:childTnLst>
                                </p:cTn>
                              </p:par>
                            </p:childTnLst>
                          </p:cTn>
                        </p:par>
                        <p:par>
                          <p:cTn id="139" fill="hold">
                            <p:stCondLst>
                              <p:cond delay="400"/>
                            </p:stCondLst>
                            <p:childTnLst>
                              <p:par>
                                <p:cTn id="140" presetID="53" presetClass="entr" presetSubtype="16" fill="hold" nodeType="afterEffect">
                                  <p:stCondLst>
                                    <p:cond delay="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500" fill="hold"/>
                                        <p:tgtEl>
                                          <p:spTgt spid="30"/>
                                        </p:tgtEl>
                                        <p:attrNameLst>
                                          <p:attrName>ppt_w</p:attrName>
                                        </p:attrNameLst>
                                      </p:cBhvr>
                                      <p:tavLst>
                                        <p:tav tm="0">
                                          <p:val>
                                            <p:fltVal val="0"/>
                                          </p:val>
                                        </p:tav>
                                        <p:tav tm="100000">
                                          <p:val>
                                            <p:strVal val="#ppt_w"/>
                                          </p:val>
                                        </p:tav>
                                      </p:tavLst>
                                    </p:anim>
                                    <p:anim calcmode="lin" valueType="num">
                                      <p:cBhvr>
                                        <p:cTn id="143" dur="500" fill="hold"/>
                                        <p:tgtEl>
                                          <p:spTgt spid="30"/>
                                        </p:tgtEl>
                                        <p:attrNameLst>
                                          <p:attrName>ppt_h</p:attrName>
                                        </p:attrNameLst>
                                      </p:cBhvr>
                                      <p:tavLst>
                                        <p:tav tm="0">
                                          <p:val>
                                            <p:fltVal val="0"/>
                                          </p:val>
                                        </p:tav>
                                        <p:tav tm="100000">
                                          <p:val>
                                            <p:strVal val="#ppt_h"/>
                                          </p:val>
                                        </p:tav>
                                      </p:tavLst>
                                    </p:anim>
                                    <p:animEffect transition="in" filter="fade">
                                      <p:cBhvr>
                                        <p:cTn id="144" dur="500"/>
                                        <p:tgtEl>
                                          <p:spTgt spid="30"/>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cBhvr>
                                        <p:cTn id="147" dur="500" fill="hold"/>
                                        <p:tgtEl>
                                          <p:spTgt spid="32"/>
                                        </p:tgtEl>
                                        <p:attrNameLst>
                                          <p:attrName>ppt_w</p:attrName>
                                        </p:attrNameLst>
                                      </p:cBhvr>
                                      <p:tavLst>
                                        <p:tav tm="0">
                                          <p:val>
                                            <p:fltVal val="0"/>
                                          </p:val>
                                        </p:tav>
                                        <p:tav tm="100000">
                                          <p:val>
                                            <p:strVal val="#ppt_w"/>
                                          </p:val>
                                        </p:tav>
                                      </p:tavLst>
                                    </p:anim>
                                    <p:anim calcmode="lin" valueType="num">
                                      <p:cBhvr>
                                        <p:cTn id="148" dur="500" fill="hold"/>
                                        <p:tgtEl>
                                          <p:spTgt spid="32"/>
                                        </p:tgtEl>
                                        <p:attrNameLst>
                                          <p:attrName>ppt_h</p:attrName>
                                        </p:attrNameLst>
                                      </p:cBhvr>
                                      <p:tavLst>
                                        <p:tav tm="0">
                                          <p:val>
                                            <p:fltVal val="0"/>
                                          </p:val>
                                        </p:tav>
                                        <p:tav tm="100000">
                                          <p:val>
                                            <p:strVal val="#ppt_h"/>
                                          </p:val>
                                        </p:tav>
                                      </p:tavLst>
                                    </p:anim>
                                    <p:animEffect transition="in" filter="fade">
                                      <p:cBhvr>
                                        <p:cTn id="1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2" grpId="0"/>
      <p:bldP spid="12" grpId="1"/>
      <p:bldP spid="13" grpId="0"/>
      <p:bldP spid="13" grpId="1"/>
      <p:bldP spid="14" grpId="0"/>
      <p:bldP spid="14" grpId="1"/>
      <p:bldP spid="15" grpId="0"/>
      <p:bldP spid="15" grpId="1"/>
      <p:bldP spid="21" grpId="0"/>
      <p:bldP spid="21" grpId="1"/>
      <p:bldP spid="22" grpId="0"/>
      <p:bldP spid="22" grpId="1"/>
      <p:bldP spid="23" grpId="0" animBg="1"/>
      <p:bldP spid="23" grpId="1" animBg="1"/>
      <p:bldP spid="24" grpId="0" animBg="1"/>
      <p:bldP spid="24" grpId="1" animBg="1"/>
      <p:bldP spid="25" grpId="0" animBg="1"/>
      <p:bldP spid="25" grpId="1" animBg="1"/>
      <p:bldP spid="26" grpId="0" animBg="1"/>
      <p:bldP spid="26" grpId="1" animBg="1"/>
      <p:bldP spid="6" grpId="0"/>
      <p:bldP spid="6" grpId="1"/>
      <p:bldP spid="27" grpId="0"/>
      <p:bldP spid="27" grpId="1"/>
      <p:bldP spid="27" grpId="2"/>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xmlns="" val="2452746105"/>
              </p:ext>
            </p:extLst>
          </p:nvPr>
        </p:nvGraphicFramePr>
        <p:xfrm>
          <a:off x="1867176" y="1052331"/>
          <a:ext cx="5321099" cy="2286000"/>
        </p:xfrm>
        <a:graphic>
          <a:graphicData uri="http://schemas.openxmlformats.org/drawingml/2006/table">
            <a:tbl>
              <a:tblPr firstRow="1" bandRow="1">
                <a:tableStyleId>{2D5ABB26-0587-4C30-8999-92F81FD0307C}</a:tableStyleId>
              </a:tblPr>
              <a:tblGrid>
                <a:gridCol w="1381908"/>
                <a:gridCol w="3939191"/>
              </a:tblGrid>
              <a:tr h="326046">
                <a:tc>
                  <a:txBody>
                    <a:bodyPr/>
                    <a:lstStyle/>
                    <a:p>
                      <a:r>
                        <a:rPr lang="it-IT" sz="1800" b="1" dirty="0" smtClean="0">
                          <a:latin typeface="Arial"/>
                          <a:cs typeface="Arial"/>
                        </a:rPr>
                        <a:t>Età</a:t>
                      </a:r>
                      <a:endParaRPr lang="it-IT" sz="1800" b="1" dirty="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tc>
                  <a:txBody>
                    <a:bodyPr/>
                    <a:lstStyle/>
                    <a:p>
                      <a:r>
                        <a:rPr lang="it-IT" sz="1800" b="1" dirty="0" err="1" smtClean="0">
                          <a:latin typeface="Arial"/>
                          <a:cs typeface="Arial"/>
                        </a:rPr>
                        <a:t>Red</a:t>
                      </a:r>
                      <a:r>
                        <a:rPr lang="it-IT" sz="1800" b="1" dirty="0" smtClean="0">
                          <a:latin typeface="Arial"/>
                          <a:cs typeface="Arial"/>
                        </a:rPr>
                        <a:t> </a:t>
                      </a:r>
                      <a:r>
                        <a:rPr lang="it-IT" sz="1800" b="1" dirty="0" err="1" smtClean="0">
                          <a:latin typeface="Arial"/>
                          <a:cs typeface="Arial"/>
                        </a:rPr>
                        <a:t>Flags</a:t>
                      </a:r>
                      <a:endParaRPr lang="it-IT" sz="1800" b="1" dirty="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tr>
              <a:tr h="305668">
                <a:tc>
                  <a:txBody>
                    <a:bodyPr/>
                    <a:lstStyle/>
                    <a:p>
                      <a:r>
                        <a:rPr lang="it-IT" sz="1800" i="1" dirty="0" smtClean="0">
                          <a:latin typeface="Century Gothic"/>
                          <a:cs typeface="Century Gothic"/>
                        </a:rPr>
                        <a:t>4 mesi</a:t>
                      </a:r>
                      <a:endParaRPr lang="it-IT" sz="1800" i="1"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c>
                  <a:txBody>
                    <a:bodyPr/>
                    <a:lstStyle/>
                    <a:p>
                      <a:r>
                        <a:rPr lang="it-IT" sz="1800" dirty="0" smtClean="0">
                          <a:latin typeface="Century Gothic"/>
                          <a:cs typeface="Century Gothic"/>
                        </a:rPr>
                        <a:t>Mancato controllo del</a:t>
                      </a:r>
                      <a:r>
                        <a:rPr lang="it-IT" sz="1800" baseline="0" dirty="0" smtClean="0">
                          <a:latin typeface="Century Gothic"/>
                          <a:cs typeface="Century Gothic"/>
                        </a:rPr>
                        <a:t> capo in posizione seduta</a:t>
                      </a:r>
                      <a:endParaRPr lang="it-IT" sz="1800"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r>
              <a:tr h="305668">
                <a:tc>
                  <a:txBody>
                    <a:bodyPr/>
                    <a:lstStyle/>
                    <a:p>
                      <a:r>
                        <a:rPr lang="it-IT" sz="1800" i="1" dirty="0" smtClean="0">
                          <a:latin typeface="Century Gothic"/>
                          <a:cs typeface="Century Gothic"/>
                        </a:rPr>
                        <a:t>9 mesi</a:t>
                      </a:r>
                      <a:endParaRPr lang="it-IT" sz="1800" i="1"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4AA"/>
                    </a:solidFill>
                  </a:tcPr>
                </a:tc>
                <a:tc>
                  <a:txBody>
                    <a:bodyPr/>
                    <a:lstStyle/>
                    <a:p>
                      <a:r>
                        <a:rPr lang="it-IT" sz="1800" dirty="0" smtClean="0">
                          <a:latin typeface="Century Gothic"/>
                          <a:cs typeface="Century Gothic"/>
                        </a:rPr>
                        <a:t>Incapacità ad assumere posizione seduta</a:t>
                      </a:r>
                      <a:endParaRPr lang="it-IT" sz="1800"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4AA"/>
                    </a:solidFill>
                  </a:tcPr>
                </a:tc>
              </a:tr>
              <a:tr h="305668">
                <a:tc>
                  <a:txBody>
                    <a:bodyPr/>
                    <a:lstStyle/>
                    <a:p>
                      <a:r>
                        <a:rPr lang="it-IT" sz="1800" i="1" dirty="0" smtClean="0">
                          <a:latin typeface="Century Gothic"/>
                          <a:cs typeface="Century Gothic"/>
                        </a:rPr>
                        <a:t>18 mesi</a:t>
                      </a:r>
                      <a:endParaRPr lang="it-IT" sz="1800" i="1"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c>
                  <a:txBody>
                    <a:bodyPr/>
                    <a:lstStyle/>
                    <a:p>
                      <a:r>
                        <a:rPr lang="it-IT" sz="1800" dirty="0" smtClean="0">
                          <a:latin typeface="Century Gothic"/>
                          <a:cs typeface="Century Gothic"/>
                        </a:rPr>
                        <a:t>Assente</a:t>
                      </a:r>
                      <a:r>
                        <a:rPr lang="it-IT" sz="1800" baseline="0" dirty="0" smtClean="0">
                          <a:latin typeface="Century Gothic"/>
                          <a:cs typeface="Century Gothic"/>
                        </a:rPr>
                        <a:t> deambulazione autonoma</a:t>
                      </a:r>
                      <a:endParaRPr lang="it-IT" sz="1800" dirty="0">
                        <a:latin typeface="Century Gothic"/>
                        <a:cs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DA6A"/>
                    </a:solidFill>
                  </a:tcPr>
                </a:tc>
              </a:tr>
            </a:tbl>
          </a:graphicData>
        </a:graphic>
      </p:graphicFrame>
      <p:sp>
        <p:nvSpPr>
          <p:cNvPr id="6" name="CasellaDiTesto 5"/>
          <p:cNvSpPr txBox="1"/>
          <p:nvPr/>
        </p:nvSpPr>
        <p:spPr>
          <a:xfrm>
            <a:off x="3231561" y="590666"/>
            <a:ext cx="2228645" cy="461665"/>
          </a:xfrm>
          <a:prstGeom prst="rect">
            <a:avLst/>
          </a:prstGeom>
          <a:noFill/>
        </p:spPr>
        <p:txBody>
          <a:bodyPr wrap="none" rtlCol="0">
            <a:spAutoFit/>
          </a:bodyPr>
          <a:lstStyle/>
          <a:p>
            <a:r>
              <a:rPr lang="it-IT" sz="2400" dirty="0" smtClean="0"/>
              <a:t>Motor </a:t>
            </a:r>
            <a:r>
              <a:rPr lang="it-IT" sz="2400" dirty="0" err="1" smtClean="0"/>
              <a:t>Red</a:t>
            </a:r>
            <a:r>
              <a:rPr lang="it-IT" sz="2400" dirty="0" smtClean="0"/>
              <a:t> </a:t>
            </a:r>
            <a:r>
              <a:rPr lang="it-IT" sz="2400" dirty="0" err="1" smtClean="0"/>
              <a:t>Flags</a:t>
            </a:r>
            <a:endParaRPr lang="it-IT" sz="2400" dirty="0"/>
          </a:p>
        </p:txBody>
      </p:sp>
    </p:spTree>
    <p:extLst>
      <p:ext uri="{BB962C8B-B14F-4D97-AF65-F5344CB8AC3E}">
        <p14:creationId xmlns:p14="http://schemas.microsoft.com/office/powerpoint/2010/main" xmlns="" val="11363965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xmlns="" val="12309909"/>
              </p:ext>
            </p:extLst>
          </p:nvPr>
        </p:nvGraphicFramePr>
        <p:xfrm>
          <a:off x="167921" y="703161"/>
          <a:ext cx="8711070" cy="4461334"/>
        </p:xfrm>
        <a:graphic>
          <a:graphicData uri="http://schemas.openxmlformats.org/drawingml/2006/table">
            <a:tbl>
              <a:tblPr firstRow="1" bandRow="1">
                <a:tableStyleId>{2D5ABB26-0587-4C30-8999-92F81FD0307C}</a:tableStyleId>
              </a:tblPr>
              <a:tblGrid>
                <a:gridCol w="3007765"/>
                <a:gridCol w="2799615"/>
                <a:gridCol w="2903690"/>
              </a:tblGrid>
              <a:tr h="529414">
                <a:tc>
                  <a:txBody>
                    <a:bodyPr/>
                    <a:lstStyle/>
                    <a:p>
                      <a:pPr algn="ctr"/>
                      <a:r>
                        <a:rPr lang="it-IT" sz="1400" b="1" dirty="0" smtClean="0">
                          <a:solidFill>
                            <a:srgbClr val="008000"/>
                          </a:solidFill>
                          <a:latin typeface="Century Gothic"/>
                          <a:cs typeface="Century Gothic"/>
                        </a:rPr>
                        <a:t>Area </a:t>
                      </a:r>
                    </a:p>
                    <a:p>
                      <a:pPr algn="ctr"/>
                      <a:r>
                        <a:rPr lang="it-IT" sz="1400" b="1" dirty="0" smtClean="0">
                          <a:solidFill>
                            <a:srgbClr val="008000"/>
                          </a:solidFill>
                          <a:latin typeface="Century Gothic"/>
                          <a:cs typeface="Century Gothic"/>
                        </a:rPr>
                        <a:t>espressiva-semantica-sintattica</a:t>
                      </a:r>
                      <a:endParaRPr lang="it-IT" sz="1400" b="1" dirty="0">
                        <a:solidFill>
                          <a:srgbClr val="008000"/>
                        </a:solidFill>
                        <a:latin typeface="Century Gothic"/>
                        <a:cs typeface="Century Gothic"/>
                      </a:endParaRPr>
                    </a:p>
                  </a:txBody>
                  <a:tcPr>
                    <a:lnL w="28575" cap="flat" cmpd="sng" algn="ctr">
                      <a:solidFill>
                        <a:srgbClr val="008000"/>
                      </a:solidFill>
                      <a:prstDash val="solid"/>
                      <a:round/>
                      <a:headEnd type="none" w="med" len="med"/>
                      <a:tailEnd type="none" w="med" len="med"/>
                    </a:lnL>
                    <a:lnR w="28575" cap="flat" cmpd="sng" algn="ctr">
                      <a:solidFill>
                        <a:srgbClr val="FF00FF"/>
                      </a:solidFill>
                      <a:prstDash val="solid"/>
                      <a:round/>
                      <a:headEnd type="none" w="med" len="med"/>
                      <a:tailEnd type="none" w="med" len="med"/>
                    </a:lnR>
                    <a:lnB w="28575" cap="flat" cmpd="sng" algn="ctr">
                      <a:solidFill>
                        <a:srgbClr val="008000"/>
                      </a:solidFill>
                      <a:prstDash val="solid"/>
                      <a:round/>
                      <a:headEnd type="none" w="med" len="med"/>
                      <a:tailEnd type="none" w="med" len="med"/>
                    </a:lnB>
                    <a:solidFill>
                      <a:schemeClr val="accent3">
                        <a:lumMod val="20000"/>
                        <a:lumOff val="80000"/>
                      </a:schemeClr>
                    </a:solidFill>
                  </a:tcPr>
                </a:tc>
                <a:tc>
                  <a:txBody>
                    <a:bodyPr/>
                    <a:lstStyle/>
                    <a:p>
                      <a:pPr algn="ctr"/>
                      <a:r>
                        <a:rPr lang="it-IT" sz="1400" b="1" dirty="0" smtClean="0">
                          <a:solidFill>
                            <a:srgbClr val="FF00FF"/>
                          </a:solidFill>
                          <a:latin typeface="Century Gothic"/>
                          <a:cs typeface="Century Gothic"/>
                        </a:rPr>
                        <a:t>Area fonologica</a:t>
                      </a:r>
                      <a:endParaRPr lang="it-IT" sz="1400" b="1" dirty="0">
                        <a:solidFill>
                          <a:srgbClr val="FF00FF"/>
                        </a:solidFill>
                        <a:latin typeface="Century Gothic"/>
                        <a:cs typeface="Century Gothic"/>
                      </a:endParaRPr>
                    </a:p>
                  </a:txBody>
                  <a:tcPr anchor="ctr">
                    <a:lnL w="28575" cap="flat" cmpd="sng" algn="ctr">
                      <a:solidFill>
                        <a:srgbClr val="FF00FF"/>
                      </a:solidFill>
                      <a:prstDash val="solid"/>
                      <a:round/>
                      <a:headEnd type="none" w="med" len="med"/>
                      <a:tailEnd type="none" w="med" len="med"/>
                    </a:lnL>
                    <a:lnR w="28575" cap="flat" cmpd="sng" algn="ctr">
                      <a:solidFill>
                        <a:srgbClr val="3366FF"/>
                      </a:solidFill>
                      <a:prstDash val="solid"/>
                      <a:round/>
                      <a:headEnd type="none" w="med" len="med"/>
                      <a:tailEnd type="none" w="med" len="med"/>
                    </a:lnR>
                    <a:lnB w="28575" cap="flat" cmpd="sng" algn="ctr">
                      <a:solidFill>
                        <a:srgbClr val="FF00FF"/>
                      </a:solidFill>
                      <a:prstDash val="solid"/>
                      <a:round/>
                      <a:headEnd type="none" w="med" len="med"/>
                      <a:tailEnd type="none" w="med" len="med"/>
                    </a:lnB>
                    <a:solidFill>
                      <a:schemeClr val="accent2">
                        <a:lumMod val="20000"/>
                        <a:lumOff val="80000"/>
                      </a:schemeClr>
                    </a:solidFill>
                  </a:tcPr>
                </a:tc>
                <a:tc>
                  <a:txBody>
                    <a:bodyPr/>
                    <a:lstStyle/>
                    <a:p>
                      <a:pPr algn="ctr"/>
                      <a:r>
                        <a:rPr lang="it-IT" sz="1400" b="1" dirty="0" smtClean="0">
                          <a:solidFill>
                            <a:srgbClr val="0000FF"/>
                          </a:solidFill>
                          <a:latin typeface="Century Gothic"/>
                          <a:cs typeface="Century Gothic"/>
                        </a:rPr>
                        <a:t>Area recettiva</a:t>
                      </a:r>
                      <a:endParaRPr lang="it-IT" sz="1400" b="1" dirty="0">
                        <a:solidFill>
                          <a:srgbClr val="0000FF"/>
                        </a:solidFill>
                        <a:latin typeface="Century Gothic"/>
                        <a:cs typeface="Century Gothic"/>
                      </a:endParaRPr>
                    </a:p>
                  </a:txBody>
                  <a:tcPr anchor="ctr">
                    <a:lnL w="28575" cap="flat" cmpd="sng" algn="ctr">
                      <a:solidFill>
                        <a:srgbClr val="3366FF"/>
                      </a:solidFill>
                      <a:prstDash val="solid"/>
                      <a:round/>
                      <a:headEnd type="none" w="med" len="med"/>
                      <a:tailEnd type="none" w="med" len="med"/>
                    </a:lnL>
                    <a:lnB w="28575" cap="flat" cmpd="sng" algn="ctr">
                      <a:solidFill>
                        <a:srgbClr val="3366FF"/>
                      </a:solidFill>
                      <a:prstDash val="solid"/>
                      <a:round/>
                      <a:headEnd type="none" w="med" len="med"/>
                      <a:tailEnd type="none" w="med" len="med"/>
                    </a:lnB>
                    <a:solidFill>
                      <a:schemeClr val="accent5">
                        <a:lumMod val="20000"/>
                        <a:lumOff val="80000"/>
                      </a:schemeClr>
                    </a:solidFill>
                  </a:tcPr>
                </a:tc>
              </a:tr>
              <a:tr h="3828500">
                <a:tc>
                  <a:txBody>
                    <a:bodyPr/>
                    <a:lstStyle/>
                    <a:p>
                      <a:pPr>
                        <a:lnSpc>
                          <a:spcPct val="100000"/>
                        </a:lnSpc>
                      </a:pPr>
                      <a:r>
                        <a:rPr lang="it-IT" sz="1200" b="1" dirty="0" smtClean="0"/>
                        <a:t>2</a:t>
                      </a:r>
                      <a:r>
                        <a:rPr lang="it-IT" sz="1200" b="1" baseline="0" dirty="0" smtClean="0"/>
                        <a:t> mesi </a:t>
                      </a:r>
                      <a:r>
                        <a:rPr lang="it-IT" sz="1200" baseline="0" dirty="0" smtClean="0"/>
                        <a:t>: vocalizza</a:t>
                      </a:r>
                    </a:p>
                    <a:p>
                      <a:pPr>
                        <a:lnSpc>
                          <a:spcPct val="100000"/>
                        </a:lnSpc>
                      </a:pPr>
                      <a:r>
                        <a:rPr lang="it-IT" sz="1200" b="1" baseline="0" dirty="0" smtClean="0"/>
                        <a:t>10mesi</a:t>
                      </a:r>
                      <a:r>
                        <a:rPr lang="it-IT" sz="1200" baseline="0" dirty="0" smtClean="0"/>
                        <a:t>: lallazione monosillabica</a:t>
                      </a:r>
                    </a:p>
                    <a:p>
                      <a:pPr>
                        <a:lnSpc>
                          <a:spcPct val="100000"/>
                        </a:lnSpc>
                      </a:pPr>
                      <a:r>
                        <a:rPr lang="it-IT" sz="1200" b="1" baseline="0" dirty="0" smtClean="0"/>
                        <a:t>11 mesi</a:t>
                      </a:r>
                      <a:r>
                        <a:rPr lang="it-IT" sz="1200" baseline="0" dirty="0" smtClean="0"/>
                        <a:t>: lallazione polisillabica</a:t>
                      </a:r>
                    </a:p>
                    <a:p>
                      <a:pPr>
                        <a:lnSpc>
                          <a:spcPct val="100000"/>
                        </a:lnSpc>
                      </a:pPr>
                      <a:r>
                        <a:rPr lang="it-IT" sz="1200" b="1" baseline="0" dirty="0" smtClean="0"/>
                        <a:t>12 mesi</a:t>
                      </a:r>
                      <a:r>
                        <a:rPr lang="it-IT" sz="1200" baseline="0" dirty="0" smtClean="0"/>
                        <a:t>: mamma- papà, parole frase</a:t>
                      </a:r>
                    </a:p>
                    <a:p>
                      <a:pPr>
                        <a:lnSpc>
                          <a:spcPct val="100000"/>
                        </a:lnSpc>
                      </a:pPr>
                      <a:r>
                        <a:rPr lang="it-IT" sz="1200" baseline="0" dirty="0" smtClean="0"/>
                        <a:t>              gesti deittici (mostrare, dare, indicare)</a:t>
                      </a:r>
                    </a:p>
                    <a:p>
                      <a:pPr>
                        <a:lnSpc>
                          <a:spcPct val="100000"/>
                        </a:lnSpc>
                      </a:pPr>
                      <a:r>
                        <a:rPr lang="it-IT" sz="1200" b="1" baseline="0" dirty="0" smtClean="0"/>
                        <a:t>15 mesi</a:t>
                      </a:r>
                      <a:r>
                        <a:rPr lang="it-IT" sz="1200" baseline="0" dirty="0" smtClean="0"/>
                        <a:t>: gesti referenziali</a:t>
                      </a:r>
                    </a:p>
                    <a:p>
                      <a:pPr>
                        <a:lnSpc>
                          <a:spcPct val="100000"/>
                        </a:lnSpc>
                      </a:pPr>
                      <a:r>
                        <a:rPr lang="it-IT" sz="1200" baseline="0" dirty="0" smtClean="0"/>
                        <a:t>  (saluta, dice “no” con la testa, batte le mani)</a:t>
                      </a:r>
                    </a:p>
                    <a:p>
                      <a:pPr>
                        <a:lnSpc>
                          <a:spcPct val="100000"/>
                        </a:lnSpc>
                      </a:pPr>
                      <a:r>
                        <a:rPr lang="it-IT" sz="1200" b="1" baseline="0" dirty="0" smtClean="0"/>
                        <a:t>17 mesi</a:t>
                      </a:r>
                      <a:r>
                        <a:rPr lang="it-IT" sz="1200" baseline="0" dirty="0" smtClean="0"/>
                        <a:t>: prime parole (da 2 a 20)</a:t>
                      </a:r>
                    </a:p>
                    <a:p>
                      <a:pPr>
                        <a:lnSpc>
                          <a:spcPct val="100000"/>
                        </a:lnSpc>
                      </a:pPr>
                      <a:r>
                        <a:rPr lang="it-IT" sz="1200" b="1" baseline="0" dirty="0" smtClean="0"/>
                        <a:t>24 mesi</a:t>
                      </a:r>
                      <a:r>
                        <a:rPr lang="it-IT" sz="1200" baseline="0" dirty="0" smtClean="0"/>
                        <a:t>: frasi con 2 parole (“mamma pappa”)</a:t>
                      </a:r>
                    </a:p>
                    <a:p>
                      <a:pPr>
                        <a:lnSpc>
                          <a:spcPct val="100000"/>
                        </a:lnSpc>
                      </a:pPr>
                      <a:r>
                        <a:rPr lang="it-IT" sz="1200" b="1" baseline="0" dirty="0" smtClean="0"/>
                        <a:t>26 mesi </a:t>
                      </a:r>
                      <a:r>
                        <a:rPr lang="it-IT" sz="1200" baseline="0" dirty="0" smtClean="0"/>
                        <a:t>:10-300 parole</a:t>
                      </a:r>
                    </a:p>
                    <a:p>
                      <a:pPr>
                        <a:lnSpc>
                          <a:spcPct val="100000"/>
                        </a:lnSpc>
                      </a:pPr>
                      <a:r>
                        <a:rPr lang="it-IT" sz="1200" b="1" baseline="0" dirty="0" smtClean="0"/>
                        <a:t>3 anni</a:t>
                      </a:r>
                      <a:r>
                        <a:rPr lang="it-IT" sz="1200" baseline="0" dirty="0" smtClean="0"/>
                        <a:t>:100-600 parole</a:t>
                      </a:r>
                    </a:p>
                    <a:p>
                      <a:pPr>
                        <a:lnSpc>
                          <a:spcPct val="100000"/>
                        </a:lnSpc>
                      </a:pPr>
                      <a:r>
                        <a:rPr lang="it-IT" sz="1200" baseline="0" dirty="0" smtClean="0"/>
                        <a:t>            frase con soggetto-verbo-oggetto</a:t>
                      </a:r>
                    </a:p>
                    <a:p>
                      <a:pPr>
                        <a:lnSpc>
                          <a:spcPct val="100000"/>
                        </a:lnSpc>
                      </a:pPr>
                      <a:r>
                        <a:rPr lang="it-IT" sz="1200" baseline="0" dirty="0" smtClean="0"/>
                        <a:t>           coordina 2 frasi</a:t>
                      </a:r>
                    </a:p>
                    <a:p>
                      <a:pPr>
                        <a:lnSpc>
                          <a:spcPct val="100000"/>
                        </a:lnSpc>
                      </a:pPr>
                      <a:r>
                        <a:rPr lang="it-IT" sz="1200" baseline="0" dirty="0" smtClean="0"/>
                        <a:t>           Usa il singolare ed il plurale, </a:t>
                      </a:r>
                    </a:p>
                    <a:p>
                      <a:pPr>
                        <a:lnSpc>
                          <a:spcPct val="100000"/>
                        </a:lnSpc>
                      </a:pPr>
                      <a:r>
                        <a:rPr lang="it-IT" sz="1200" baseline="0" dirty="0" smtClean="0"/>
                        <a:t>        il genere maschile e femminile, gli articoli</a:t>
                      </a:r>
                    </a:p>
                    <a:p>
                      <a:pPr>
                        <a:lnSpc>
                          <a:spcPct val="100000"/>
                        </a:lnSpc>
                      </a:pPr>
                      <a:r>
                        <a:rPr lang="it-IT" sz="1200" b="1" baseline="0" dirty="0" smtClean="0"/>
                        <a:t>4-5 anni</a:t>
                      </a:r>
                      <a:r>
                        <a:rPr lang="it-IT" sz="1200" baseline="0" dirty="0" smtClean="0"/>
                        <a:t>: 2000 parole, frasi interrogative, </a:t>
                      </a:r>
                    </a:p>
                    <a:p>
                      <a:pPr>
                        <a:lnSpc>
                          <a:spcPct val="100000"/>
                        </a:lnSpc>
                      </a:pPr>
                      <a:r>
                        <a:rPr lang="it-IT" sz="1200" baseline="0" dirty="0" smtClean="0"/>
                        <a:t>                frasi passive</a:t>
                      </a:r>
                    </a:p>
                    <a:p>
                      <a:pPr>
                        <a:lnSpc>
                          <a:spcPct val="100000"/>
                        </a:lnSpc>
                      </a:pPr>
                      <a:endParaRPr lang="it-IT" sz="1200" baseline="0" dirty="0" smtClean="0"/>
                    </a:p>
                    <a:p>
                      <a:pPr>
                        <a:lnSpc>
                          <a:spcPct val="100000"/>
                        </a:lnSpc>
                      </a:pPr>
                      <a:endParaRPr lang="it-IT" sz="1200" baseline="0" dirty="0" smtClean="0"/>
                    </a:p>
                  </a:txBody>
                  <a:tcPr>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solidFill>
                      <a:schemeClr val="accent3">
                        <a:lumMod val="20000"/>
                        <a:lumOff val="80000"/>
                      </a:schemeClr>
                    </a:solidFill>
                  </a:tcPr>
                </a:tc>
                <a:tc>
                  <a:txBody>
                    <a:bodyPr/>
                    <a:lstStyle/>
                    <a:p>
                      <a:pPr>
                        <a:lnSpc>
                          <a:spcPct val="100000"/>
                        </a:lnSpc>
                      </a:pPr>
                      <a:r>
                        <a:rPr lang="it-IT" sz="1200" b="1" dirty="0" smtClean="0"/>
                        <a:t>12</a:t>
                      </a:r>
                      <a:r>
                        <a:rPr lang="it-IT" sz="1200" b="1" baseline="0" dirty="0" smtClean="0"/>
                        <a:t> mesi</a:t>
                      </a:r>
                      <a:r>
                        <a:rPr lang="it-IT" sz="1200" baseline="0" dirty="0" smtClean="0"/>
                        <a:t>: pronuncia bene le vocali  le consonanti m-</a:t>
                      </a:r>
                      <a:r>
                        <a:rPr lang="it-IT" sz="1200" baseline="0" dirty="0" err="1" smtClean="0"/>
                        <a:t>n</a:t>
                      </a:r>
                      <a:r>
                        <a:rPr lang="it-IT" sz="1200" baseline="0" dirty="0" smtClean="0"/>
                        <a:t>-</a:t>
                      </a:r>
                      <a:r>
                        <a:rPr lang="it-IT" sz="1200" baseline="0" dirty="0" err="1" smtClean="0"/>
                        <a:t>p</a:t>
                      </a:r>
                      <a:r>
                        <a:rPr lang="it-IT" sz="1200" baseline="0" dirty="0" smtClean="0"/>
                        <a:t>-b</a:t>
                      </a:r>
                    </a:p>
                    <a:p>
                      <a:pPr>
                        <a:lnSpc>
                          <a:spcPct val="100000"/>
                        </a:lnSpc>
                      </a:pPr>
                      <a:r>
                        <a:rPr lang="it-IT" sz="1200" b="1" baseline="0" dirty="0" smtClean="0"/>
                        <a:t>24 mesi</a:t>
                      </a:r>
                      <a:r>
                        <a:rPr lang="it-IT" sz="1200" baseline="0" dirty="0" smtClean="0"/>
                        <a:t>: pronuncia le consonanti </a:t>
                      </a:r>
                      <a:r>
                        <a:rPr lang="it-IT" sz="1200" baseline="0" dirty="0" err="1" smtClean="0"/>
                        <a:t>f</a:t>
                      </a:r>
                      <a:r>
                        <a:rPr lang="it-IT" sz="1200" baseline="0" dirty="0" smtClean="0"/>
                        <a:t>-v</a:t>
                      </a:r>
                    </a:p>
                    <a:p>
                      <a:pPr>
                        <a:lnSpc>
                          <a:spcPct val="100000"/>
                        </a:lnSpc>
                      </a:pPr>
                      <a:r>
                        <a:rPr lang="it-IT" sz="1200" b="1" baseline="0" dirty="0" smtClean="0"/>
                        <a:t>4 anni</a:t>
                      </a:r>
                      <a:r>
                        <a:rPr lang="it-IT" sz="1200" baseline="0" dirty="0" smtClean="0"/>
                        <a:t>: pronuncia le consonanti </a:t>
                      </a:r>
                      <a:r>
                        <a:rPr lang="it-IT" sz="1200" baseline="0" dirty="0" err="1" smtClean="0"/>
                        <a:t>s</a:t>
                      </a:r>
                      <a:r>
                        <a:rPr lang="it-IT" sz="1200" baseline="0" dirty="0" smtClean="0"/>
                        <a:t>-</a:t>
                      </a:r>
                      <a:r>
                        <a:rPr lang="it-IT" sz="1200" baseline="0" dirty="0" err="1" smtClean="0"/>
                        <a:t>z</a:t>
                      </a:r>
                      <a:r>
                        <a:rPr lang="it-IT" sz="1200" baseline="0" dirty="0" smtClean="0"/>
                        <a:t>-l-</a:t>
                      </a:r>
                      <a:r>
                        <a:rPr lang="it-IT" sz="1200" baseline="0" dirty="0" err="1" smtClean="0"/>
                        <a:t>r</a:t>
                      </a:r>
                      <a:endParaRPr lang="it-IT" sz="1200" baseline="0" dirty="0" smtClean="0"/>
                    </a:p>
                    <a:p>
                      <a:pPr>
                        <a:lnSpc>
                          <a:spcPct val="100000"/>
                        </a:lnSpc>
                      </a:pPr>
                      <a:endParaRPr lang="it-IT" sz="1200" baseline="0" dirty="0" smtClean="0"/>
                    </a:p>
                    <a:p>
                      <a:pPr>
                        <a:lnSpc>
                          <a:spcPct val="100000"/>
                        </a:lnSpc>
                      </a:pPr>
                      <a:endParaRPr lang="it-IT" sz="1200" dirty="0"/>
                    </a:p>
                  </a:txBody>
                  <a:tcPr>
                    <a:lnL w="28575" cap="flat" cmpd="sng" algn="ctr">
                      <a:solidFill>
                        <a:srgbClr val="008000"/>
                      </a:solidFill>
                      <a:prstDash val="solid"/>
                      <a:round/>
                      <a:headEnd type="none" w="med" len="med"/>
                      <a:tailEnd type="none" w="med" len="med"/>
                    </a:lnL>
                    <a:lnR w="28575" cap="flat" cmpd="sng" algn="ctr">
                      <a:solidFill>
                        <a:srgbClr val="FF00FF"/>
                      </a:solidFill>
                      <a:prstDash val="solid"/>
                      <a:round/>
                      <a:headEnd type="none" w="med" len="med"/>
                      <a:tailEnd type="none" w="med" len="med"/>
                    </a:lnR>
                    <a:lnT w="28575" cap="flat" cmpd="sng" algn="ctr">
                      <a:solidFill>
                        <a:srgbClr val="FF00FF"/>
                      </a:solidFill>
                      <a:prstDash val="solid"/>
                      <a:round/>
                      <a:headEnd type="none" w="med" len="med"/>
                      <a:tailEnd type="none" w="med" len="med"/>
                    </a:lnT>
                    <a:solidFill>
                      <a:schemeClr val="accent2">
                        <a:lumMod val="20000"/>
                        <a:lumOff val="80000"/>
                      </a:schemeClr>
                    </a:solidFill>
                  </a:tcPr>
                </a:tc>
                <a:tc>
                  <a:txBody>
                    <a:bodyPr/>
                    <a:lstStyle/>
                    <a:p>
                      <a:pPr>
                        <a:lnSpc>
                          <a:spcPct val="100000"/>
                        </a:lnSpc>
                      </a:pPr>
                      <a:r>
                        <a:rPr lang="it-IT" sz="1200" b="1" dirty="0" smtClean="0"/>
                        <a:t>3 mesi</a:t>
                      </a:r>
                      <a:r>
                        <a:rPr lang="it-IT" sz="1200" dirty="0" smtClean="0"/>
                        <a:t>: reagisce al suono del campanello</a:t>
                      </a:r>
                    </a:p>
                    <a:p>
                      <a:pPr>
                        <a:lnSpc>
                          <a:spcPct val="100000"/>
                        </a:lnSpc>
                      </a:pPr>
                      <a:r>
                        <a:rPr lang="it-IT" sz="1200" b="1" dirty="0" smtClean="0"/>
                        <a:t>8 mesi</a:t>
                      </a:r>
                      <a:r>
                        <a:rPr lang="it-IT" sz="1200" dirty="0" smtClean="0"/>
                        <a:t>: si orienta lateralmente al suono del   campanello</a:t>
                      </a:r>
                    </a:p>
                    <a:p>
                      <a:pPr>
                        <a:lnSpc>
                          <a:spcPct val="100000"/>
                        </a:lnSpc>
                      </a:pPr>
                      <a:r>
                        <a:rPr lang="it-IT" sz="1200" b="1" dirty="0" smtClean="0"/>
                        <a:t>10 mesi</a:t>
                      </a:r>
                      <a:r>
                        <a:rPr lang="it-IT" sz="1200" dirty="0" smtClean="0"/>
                        <a:t>: inibisce l’azione all’ordine “no”</a:t>
                      </a:r>
                    </a:p>
                    <a:p>
                      <a:pPr>
                        <a:lnSpc>
                          <a:spcPct val="100000"/>
                        </a:lnSpc>
                      </a:pPr>
                      <a:r>
                        <a:rPr lang="it-IT" sz="1200" b="1" dirty="0" smtClean="0"/>
                        <a:t>12 mesi</a:t>
                      </a:r>
                      <a:r>
                        <a:rPr lang="it-IT" sz="1200" dirty="0" smtClean="0"/>
                        <a:t>: comprende dalle</a:t>
                      </a:r>
                      <a:r>
                        <a:rPr lang="it-IT" sz="1200" baseline="0" dirty="0" smtClean="0"/>
                        <a:t> 70 alle 200 parole</a:t>
                      </a:r>
                    </a:p>
                    <a:p>
                      <a:pPr>
                        <a:lnSpc>
                          <a:spcPct val="100000"/>
                        </a:lnSpc>
                      </a:pPr>
                      <a:r>
                        <a:rPr lang="it-IT" sz="1200" b="1" baseline="0" dirty="0" smtClean="0"/>
                        <a:t>24 mesi</a:t>
                      </a:r>
                      <a:r>
                        <a:rPr lang="it-IT" sz="1200" baseline="0" dirty="0" smtClean="0"/>
                        <a:t>: comprende 300-600 parole</a:t>
                      </a:r>
                    </a:p>
                    <a:p>
                      <a:pPr>
                        <a:lnSpc>
                          <a:spcPct val="100000"/>
                        </a:lnSpc>
                      </a:pPr>
                      <a:r>
                        <a:rPr lang="it-IT" sz="1200" b="1" baseline="0" dirty="0" smtClean="0"/>
                        <a:t>26 mesi</a:t>
                      </a:r>
                      <a:r>
                        <a:rPr lang="it-IT" sz="1200" baseline="0" dirty="0" smtClean="0"/>
                        <a:t>: indica una o più parti del corpo nominati dall’esaminatore (</a:t>
                      </a:r>
                      <a:r>
                        <a:rPr lang="it-IT" sz="1200" baseline="0" dirty="0" err="1" smtClean="0"/>
                        <a:t>naso,bocca,orecchio</a:t>
                      </a:r>
                      <a:r>
                        <a:rPr lang="it-IT" sz="1200" baseline="0" dirty="0" smtClean="0"/>
                        <a:t>)</a:t>
                      </a:r>
                    </a:p>
                    <a:p>
                      <a:pPr>
                        <a:lnSpc>
                          <a:spcPct val="100000"/>
                        </a:lnSpc>
                      </a:pPr>
                      <a:r>
                        <a:rPr lang="it-IT" sz="1200" b="1" baseline="0" dirty="0" smtClean="0"/>
                        <a:t>28 mesi: </a:t>
                      </a:r>
                      <a:r>
                        <a:rPr lang="it-IT" sz="1200" baseline="0" dirty="0" smtClean="0"/>
                        <a:t>indica 2-4 oggetti nominati dall’esaminatore(palla, tazza, matita, cucchiaio)</a:t>
                      </a:r>
                    </a:p>
                    <a:p>
                      <a:pPr>
                        <a:lnSpc>
                          <a:spcPct val="100000"/>
                        </a:lnSpc>
                      </a:pPr>
                      <a:r>
                        <a:rPr lang="it-IT" sz="1200" b="1" baseline="0" dirty="0" smtClean="0"/>
                        <a:t>3-4 anni</a:t>
                      </a:r>
                      <a:r>
                        <a:rPr lang="it-IT" sz="1200" baseline="0" dirty="0" smtClean="0"/>
                        <a:t>: esegue 2-4 comandi (sopra-sotto-avanti-dietro)</a:t>
                      </a:r>
                      <a:endParaRPr lang="it-IT" sz="1200" dirty="0" smtClean="0"/>
                    </a:p>
                  </a:txBody>
                  <a:tcPr>
                    <a:lnL w="28575" cap="flat" cmpd="sng" algn="ctr">
                      <a:solidFill>
                        <a:srgbClr val="FF00FF"/>
                      </a:solidFill>
                      <a:prstDash val="solid"/>
                      <a:round/>
                      <a:headEnd type="none" w="med" len="med"/>
                      <a:tailEnd type="none" w="med" len="med"/>
                    </a:lnL>
                    <a:lnR w="28575" cap="flat" cmpd="sng" algn="ctr">
                      <a:solidFill>
                        <a:srgbClr val="3366FF"/>
                      </a:solidFill>
                      <a:prstDash val="solid"/>
                      <a:round/>
                      <a:headEnd type="none" w="med" len="med"/>
                      <a:tailEnd type="none" w="med" len="med"/>
                    </a:lnR>
                    <a:lnT w="28575" cap="flat" cmpd="sng" algn="ctr">
                      <a:solidFill>
                        <a:srgbClr val="3366FF"/>
                      </a:solidFill>
                      <a:prstDash val="solid"/>
                      <a:round/>
                      <a:headEnd type="none" w="med" len="med"/>
                      <a:tailEnd type="none" w="med" len="med"/>
                    </a:lnT>
                    <a:solidFill>
                      <a:schemeClr val="accent5">
                        <a:lumMod val="20000"/>
                        <a:lumOff val="80000"/>
                      </a:schemeClr>
                    </a:solidFill>
                  </a:tcPr>
                </a:tc>
              </a:tr>
            </a:tbl>
          </a:graphicData>
        </a:graphic>
      </p:graphicFrame>
      <p:sp>
        <p:nvSpPr>
          <p:cNvPr id="8" name="CasellaDiTesto 7"/>
          <p:cNvSpPr txBox="1"/>
          <p:nvPr/>
        </p:nvSpPr>
        <p:spPr>
          <a:xfrm>
            <a:off x="167921" y="145018"/>
            <a:ext cx="5558244" cy="461665"/>
          </a:xfrm>
          <a:prstGeom prst="rect">
            <a:avLst/>
          </a:prstGeom>
          <a:noFill/>
        </p:spPr>
        <p:txBody>
          <a:bodyPr wrap="square" rtlCol="0">
            <a:spAutoFit/>
          </a:bodyPr>
          <a:lstStyle/>
          <a:p>
            <a:r>
              <a:rPr lang="it-IT" sz="2400" b="1" dirty="0" smtClean="0">
                <a:latin typeface="American Typewriter"/>
                <a:cs typeface="American Typewriter"/>
              </a:rPr>
              <a:t>Sviluppo del linguaggio</a:t>
            </a:r>
            <a:endParaRPr lang="it-IT" sz="2400" b="1" dirty="0">
              <a:latin typeface="American Typewriter"/>
              <a:cs typeface="American Typewriter"/>
            </a:endParaRPr>
          </a:p>
        </p:txBody>
      </p:sp>
    </p:spTree>
    <p:extLst>
      <p:ext uri="{BB962C8B-B14F-4D97-AF65-F5344CB8AC3E}">
        <p14:creationId xmlns:p14="http://schemas.microsoft.com/office/powerpoint/2010/main" xmlns="" val="82875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1371" y="157410"/>
            <a:ext cx="3420288" cy="461665"/>
          </a:xfrm>
          <a:prstGeom prst="rect">
            <a:avLst/>
          </a:prstGeom>
          <a:noFill/>
        </p:spPr>
        <p:txBody>
          <a:bodyPr wrap="none" rtlCol="0">
            <a:spAutoFit/>
          </a:bodyPr>
          <a:lstStyle/>
          <a:p>
            <a:r>
              <a:rPr lang="it-IT" sz="2400" b="1" dirty="0" smtClean="0">
                <a:latin typeface="American Typewriter"/>
                <a:cs typeface="American Typewriter"/>
              </a:rPr>
              <a:t>Lo screening: metodi</a:t>
            </a:r>
          </a:p>
        </p:txBody>
      </p:sp>
      <p:sp>
        <p:nvSpPr>
          <p:cNvPr id="4" name="CasellaDiTesto 3"/>
          <p:cNvSpPr txBox="1"/>
          <p:nvPr/>
        </p:nvSpPr>
        <p:spPr>
          <a:xfrm>
            <a:off x="177518" y="619075"/>
            <a:ext cx="5686172" cy="2092881"/>
          </a:xfrm>
          <a:prstGeom prst="rect">
            <a:avLst/>
          </a:prstGeom>
          <a:noFill/>
        </p:spPr>
        <p:txBody>
          <a:bodyPr wrap="none" rtlCol="0">
            <a:spAutoFit/>
          </a:bodyPr>
          <a:lstStyle/>
          <a:p>
            <a:r>
              <a:rPr lang="it-IT" dirty="0" smtClean="0">
                <a:latin typeface="American Typewriter"/>
                <a:cs typeface="American Typewriter"/>
              </a:rPr>
              <a:t>Anamnesi </a:t>
            </a:r>
          </a:p>
          <a:p>
            <a:pPr marL="285750" indent="-285750">
              <a:buFont typeface="Arial"/>
              <a:buChar char="•"/>
            </a:pPr>
            <a:r>
              <a:rPr lang="it-IT" sz="1600" dirty="0" smtClean="0">
                <a:latin typeface="American Typewriter Light"/>
                <a:cs typeface="American Typewriter Light"/>
              </a:rPr>
              <a:t>Fattori di rischio</a:t>
            </a:r>
          </a:p>
          <a:p>
            <a:pPr marL="285750" indent="-285750">
              <a:buFont typeface="Arial"/>
              <a:buChar char="•"/>
            </a:pPr>
            <a:r>
              <a:rPr lang="it-IT" sz="1600" dirty="0" smtClean="0">
                <a:latin typeface="American Typewriter Light"/>
                <a:cs typeface="American Typewriter Light"/>
              </a:rPr>
              <a:t>Familiarità per disturbi neurologici-neuropsichiatrici</a:t>
            </a:r>
          </a:p>
          <a:p>
            <a:pPr marL="285750" indent="-285750">
              <a:buFont typeface="Arial"/>
              <a:buChar char="•"/>
            </a:pPr>
            <a:r>
              <a:rPr lang="it-IT" sz="1600" dirty="0" smtClean="0">
                <a:latin typeface="American Typewriter Light"/>
                <a:cs typeface="American Typewriter Light"/>
              </a:rPr>
              <a:t>Livello socio-culturale</a:t>
            </a:r>
          </a:p>
          <a:p>
            <a:pPr marL="285750" indent="-285750">
              <a:buFont typeface="Arial"/>
              <a:buChar char="•"/>
            </a:pPr>
            <a:r>
              <a:rPr lang="it-IT" sz="1600" dirty="0" smtClean="0">
                <a:latin typeface="American Typewriter Light"/>
                <a:cs typeface="American Typewriter Light"/>
              </a:rPr>
              <a:t>Eventi stressanti con significato patogeno</a:t>
            </a:r>
          </a:p>
          <a:p>
            <a:pPr marL="285750" indent="-285750">
              <a:buFont typeface="Arial"/>
              <a:buChar char="•"/>
            </a:pPr>
            <a:r>
              <a:rPr lang="it-IT" sz="1600" dirty="0" err="1" smtClean="0">
                <a:latin typeface="American Typewriter Light"/>
                <a:cs typeface="American Typewriter Light"/>
              </a:rPr>
              <a:t>Comorbilità</a:t>
            </a:r>
            <a:endParaRPr lang="it-IT" sz="1600" dirty="0" smtClean="0">
              <a:latin typeface="American Typewriter Light"/>
              <a:cs typeface="American Typewriter Light"/>
            </a:endParaRPr>
          </a:p>
          <a:p>
            <a:pPr marL="285750" indent="-285750">
              <a:buFont typeface="Arial"/>
              <a:buChar char="•"/>
            </a:pPr>
            <a:r>
              <a:rPr lang="it-IT" sz="1600" dirty="0" smtClean="0">
                <a:latin typeface="American Typewriter Light"/>
                <a:cs typeface="American Typewriter Light"/>
              </a:rPr>
              <a:t>Età o momento di esordio di un “sintomo”</a:t>
            </a:r>
            <a:endParaRPr lang="it-IT" sz="1600" dirty="0">
              <a:latin typeface="American Typewriter Light"/>
              <a:cs typeface="American Typewriter Light"/>
            </a:endParaRPr>
          </a:p>
          <a:p>
            <a:pPr marL="285750" indent="-285750">
              <a:buFont typeface="Arial"/>
              <a:buChar char="•"/>
            </a:pPr>
            <a:r>
              <a:rPr lang="it-IT" sz="1600" dirty="0" smtClean="0">
                <a:latin typeface="American Typewriter Light"/>
                <a:cs typeface="American Typewriter Light"/>
              </a:rPr>
              <a:t>Compromissione del funzionamento</a:t>
            </a:r>
          </a:p>
        </p:txBody>
      </p:sp>
      <p:graphicFrame>
        <p:nvGraphicFramePr>
          <p:cNvPr id="8" name="Tabella 7"/>
          <p:cNvGraphicFramePr>
            <a:graphicFrameLocks noGrp="1"/>
          </p:cNvGraphicFramePr>
          <p:nvPr>
            <p:extLst>
              <p:ext uri="{D42A27DB-BD31-4B8C-83A1-F6EECF244321}">
                <p14:modId xmlns:p14="http://schemas.microsoft.com/office/powerpoint/2010/main" xmlns="" val="4079969565"/>
              </p:ext>
            </p:extLst>
          </p:nvPr>
        </p:nvGraphicFramePr>
        <p:xfrm>
          <a:off x="177518" y="2728521"/>
          <a:ext cx="5061614" cy="2276603"/>
        </p:xfrm>
        <a:graphic>
          <a:graphicData uri="http://schemas.openxmlformats.org/drawingml/2006/table">
            <a:tbl>
              <a:tblPr firstRow="1" bandRow="1">
                <a:tableStyleId>{2D5ABB26-0587-4C30-8999-92F81FD0307C}</a:tableStyleId>
              </a:tblPr>
              <a:tblGrid>
                <a:gridCol w="1314519"/>
                <a:gridCol w="3747095"/>
              </a:tblGrid>
              <a:tr h="232403">
                <a:tc>
                  <a:txBody>
                    <a:bodyPr/>
                    <a:lstStyle/>
                    <a:p>
                      <a:r>
                        <a:rPr lang="it-IT" sz="1000" b="1" dirty="0" smtClean="0">
                          <a:latin typeface="Arial"/>
                          <a:cs typeface="Arial"/>
                        </a:rPr>
                        <a:t>Fattori di rischio</a:t>
                      </a:r>
                      <a:endParaRPr lang="it-IT" sz="1000" b="1" dirty="0">
                        <a:latin typeface="Arial"/>
                        <a:cs typeface="Arial"/>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DA6A"/>
                    </a:solidFill>
                  </a:tcPr>
                </a:tc>
                <a:tc>
                  <a:txBody>
                    <a:bodyPr/>
                    <a:lstStyle/>
                    <a:p>
                      <a:endParaRPr lang="it-IT" sz="1000" dirty="0">
                        <a:latin typeface="Arial"/>
                        <a:cs typeface="Arial"/>
                      </a:endParaRP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DA6A"/>
                    </a:solidFill>
                  </a:tcPr>
                </a:tc>
              </a:tr>
              <a:tr h="217878">
                <a:tc>
                  <a:txBody>
                    <a:bodyPr/>
                    <a:lstStyle/>
                    <a:p>
                      <a:r>
                        <a:rPr lang="it-IT" sz="900" i="1" dirty="0" err="1" smtClean="0">
                          <a:latin typeface="Century Gothic"/>
                          <a:cs typeface="Century Gothic"/>
                        </a:rPr>
                        <a:t>Cromosomopatie</a:t>
                      </a:r>
                      <a:endParaRPr lang="it-IT" sz="900" i="1"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lnT>
                      <a:noFill/>
                    </a:lnT>
                    <a:solidFill>
                      <a:srgbClr val="FFFFD5"/>
                    </a:solidFill>
                  </a:tcPr>
                </a:tc>
                <a:tc>
                  <a:txBody>
                    <a:bodyPr/>
                    <a:lstStyle/>
                    <a:p>
                      <a:r>
                        <a:rPr lang="it-IT" sz="900" dirty="0" smtClean="0">
                          <a:latin typeface="Century Gothic"/>
                          <a:cs typeface="Century Gothic"/>
                        </a:rPr>
                        <a:t>trisomia del 21,18,13, XXY</a:t>
                      </a:r>
                      <a:endParaRPr lang="it-IT" sz="900"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a:noFill/>
                    </a:lnT>
                    <a:solidFill>
                      <a:srgbClr val="FFFFD5"/>
                    </a:solidFill>
                  </a:tcPr>
                </a:tc>
              </a:tr>
              <a:tr h="217878">
                <a:tc>
                  <a:txBody>
                    <a:bodyPr/>
                    <a:lstStyle/>
                    <a:p>
                      <a:r>
                        <a:rPr lang="it-IT" sz="900" i="1" dirty="0" smtClean="0">
                          <a:latin typeface="Century Gothic"/>
                          <a:cs typeface="Century Gothic"/>
                        </a:rPr>
                        <a:t>Anomalie cerebrali</a:t>
                      </a:r>
                      <a:endParaRPr lang="it-IT" sz="900" i="1"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tcPr>
                </a:tc>
                <a:tc>
                  <a:txBody>
                    <a:bodyPr/>
                    <a:lstStyle/>
                    <a:p>
                      <a:r>
                        <a:rPr lang="it-IT" sz="900" dirty="0" smtClean="0">
                          <a:latin typeface="Century Gothic"/>
                          <a:cs typeface="Century Gothic"/>
                        </a:rPr>
                        <a:t>Idrocefalo/meningocele,</a:t>
                      </a:r>
                      <a:r>
                        <a:rPr lang="it-IT" sz="900" baseline="0" dirty="0" smtClean="0">
                          <a:latin typeface="Century Gothic"/>
                          <a:cs typeface="Century Gothic"/>
                        </a:rPr>
                        <a:t> </a:t>
                      </a:r>
                      <a:r>
                        <a:rPr lang="it-IT" sz="900" baseline="0" dirty="0" err="1" smtClean="0">
                          <a:latin typeface="Century Gothic"/>
                          <a:cs typeface="Century Gothic"/>
                        </a:rPr>
                        <a:t>lissencefalia</a:t>
                      </a:r>
                      <a:endParaRPr lang="it-IT" sz="900"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tcPr>
                </a:tc>
              </a:tr>
              <a:tr h="217878">
                <a:tc>
                  <a:txBody>
                    <a:bodyPr/>
                    <a:lstStyle/>
                    <a:p>
                      <a:r>
                        <a:rPr lang="it-IT" sz="900" i="1" dirty="0" smtClean="0">
                          <a:latin typeface="Century Gothic"/>
                          <a:cs typeface="Century Gothic"/>
                        </a:rPr>
                        <a:t>Sindromi genetiche</a:t>
                      </a:r>
                      <a:endParaRPr lang="it-IT" sz="900" i="1"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solidFill>
                      <a:srgbClr val="FFFFD5"/>
                    </a:solidFill>
                  </a:tcPr>
                </a:tc>
                <a:tc>
                  <a:txBody>
                    <a:bodyPr/>
                    <a:lstStyle/>
                    <a:p>
                      <a:r>
                        <a:rPr lang="it-IT" sz="900" dirty="0" smtClean="0">
                          <a:latin typeface="Century Gothic"/>
                          <a:cs typeface="Century Gothic"/>
                        </a:rPr>
                        <a:t>X-fragile, </a:t>
                      </a:r>
                      <a:r>
                        <a:rPr lang="it-IT" sz="900" dirty="0" err="1" smtClean="0">
                          <a:latin typeface="Century Gothic"/>
                          <a:cs typeface="Century Gothic"/>
                        </a:rPr>
                        <a:t>S.me</a:t>
                      </a:r>
                      <a:r>
                        <a:rPr lang="it-IT" sz="900" baseline="0" dirty="0" smtClean="0">
                          <a:latin typeface="Century Gothic"/>
                          <a:cs typeface="Century Gothic"/>
                        </a:rPr>
                        <a:t> di </a:t>
                      </a:r>
                      <a:r>
                        <a:rPr lang="it-IT" sz="900" baseline="0" dirty="0" err="1" smtClean="0">
                          <a:latin typeface="Century Gothic"/>
                          <a:cs typeface="Century Gothic"/>
                        </a:rPr>
                        <a:t>Prader</a:t>
                      </a:r>
                      <a:r>
                        <a:rPr lang="it-IT" sz="900" baseline="0" dirty="0" smtClean="0">
                          <a:latin typeface="Century Gothic"/>
                          <a:cs typeface="Century Gothic"/>
                        </a:rPr>
                        <a:t> Willi</a:t>
                      </a:r>
                      <a:endParaRPr lang="it-IT" sz="900"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solidFill>
                      <a:srgbClr val="FFFFD5"/>
                    </a:solidFill>
                  </a:tcPr>
                </a:tc>
              </a:tr>
              <a:tr h="217878">
                <a:tc>
                  <a:txBody>
                    <a:bodyPr/>
                    <a:lstStyle/>
                    <a:p>
                      <a:r>
                        <a:rPr lang="it-IT" sz="900" i="1" dirty="0" smtClean="0">
                          <a:latin typeface="Century Gothic"/>
                          <a:cs typeface="Century Gothic"/>
                        </a:rPr>
                        <a:t>Malattie</a:t>
                      </a:r>
                      <a:r>
                        <a:rPr lang="it-IT" sz="900" i="1" baseline="0" dirty="0" smtClean="0">
                          <a:latin typeface="Century Gothic"/>
                          <a:cs typeface="Century Gothic"/>
                        </a:rPr>
                        <a:t> metaboliche e neurodegenerative</a:t>
                      </a:r>
                      <a:endParaRPr lang="it-IT" sz="900" i="1"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tcPr>
                </a:tc>
                <a:tc>
                  <a:txBody>
                    <a:bodyPr/>
                    <a:lstStyle/>
                    <a:p>
                      <a:endParaRPr lang="it-IT" sz="900"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tcPr>
                </a:tc>
              </a:tr>
              <a:tr h="217878">
                <a:tc>
                  <a:txBody>
                    <a:bodyPr/>
                    <a:lstStyle/>
                    <a:p>
                      <a:r>
                        <a:rPr lang="it-IT" sz="900" i="1" dirty="0" smtClean="0">
                          <a:latin typeface="Century Gothic"/>
                          <a:cs typeface="Century Gothic"/>
                        </a:rPr>
                        <a:t>Infezioni</a:t>
                      </a:r>
                      <a:r>
                        <a:rPr lang="it-IT" sz="900" i="1" baseline="0" dirty="0" smtClean="0">
                          <a:latin typeface="Century Gothic"/>
                          <a:cs typeface="Century Gothic"/>
                        </a:rPr>
                        <a:t> congenite</a:t>
                      </a:r>
                      <a:endParaRPr lang="it-IT" sz="900" i="1"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solidFill>
                      <a:srgbClr val="FFFFD5"/>
                    </a:solidFill>
                  </a:tcPr>
                </a:tc>
                <a:tc>
                  <a:txBody>
                    <a:bodyPr/>
                    <a:lstStyle/>
                    <a:p>
                      <a:r>
                        <a:rPr lang="it-IT" sz="900" dirty="0" smtClean="0">
                          <a:latin typeface="Century Gothic"/>
                          <a:cs typeface="Century Gothic"/>
                        </a:rPr>
                        <a:t>HIV, toxoplasmosi,</a:t>
                      </a:r>
                      <a:r>
                        <a:rPr lang="it-IT" sz="900" baseline="0" dirty="0" smtClean="0">
                          <a:latin typeface="Century Gothic"/>
                          <a:cs typeface="Century Gothic"/>
                        </a:rPr>
                        <a:t> rosolia, herpes, CMV, sifilide</a:t>
                      </a:r>
                      <a:endParaRPr lang="it-IT" sz="900"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solidFill>
                      <a:srgbClr val="FFFFD5"/>
                    </a:solidFill>
                  </a:tcPr>
                </a:tc>
              </a:tr>
              <a:tr h="217878">
                <a:tc>
                  <a:txBody>
                    <a:bodyPr/>
                    <a:lstStyle/>
                    <a:p>
                      <a:r>
                        <a:rPr lang="it-IT" sz="900" i="1" dirty="0" smtClean="0">
                          <a:latin typeface="Century Gothic"/>
                          <a:cs typeface="Century Gothic"/>
                        </a:rPr>
                        <a:t>Cause postnatali</a:t>
                      </a:r>
                      <a:endParaRPr lang="it-IT" sz="900" i="1"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tcPr>
                </a:tc>
                <a:tc>
                  <a:txBody>
                    <a:bodyPr/>
                    <a:lstStyle/>
                    <a:p>
                      <a:r>
                        <a:rPr lang="it-IT" sz="900" baseline="0" dirty="0" smtClean="0">
                          <a:latin typeface="Century Gothic"/>
                          <a:cs typeface="Century Gothic"/>
                        </a:rPr>
                        <a:t>Traumi, meningiti</a:t>
                      </a: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tcPr>
                </a:tc>
              </a:tr>
              <a:tr h="386843">
                <a:tc>
                  <a:txBody>
                    <a:bodyPr/>
                    <a:lstStyle/>
                    <a:p>
                      <a:r>
                        <a:rPr lang="it-IT" sz="900" i="1" dirty="0" smtClean="0">
                          <a:latin typeface="Century Gothic"/>
                          <a:cs typeface="Century Gothic"/>
                        </a:rPr>
                        <a:t>Cause</a:t>
                      </a:r>
                      <a:r>
                        <a:rPr lang="it-IT" sz="900" i="1" baseline="0" dirty="0" smtClean="0">
                          <a:latin typeface="Century Gothic"/>
                          <a:cs typeface="Century Gothic"/>
                        </a:rPr>
                        <a:t> perinatali</a:t>
                      </a:r>
                      <a:endParaRPr lang="it-IT" sz="900" i="1" dirty="0">
                        <a:latin typeface="Century Gothic"/>
                        <a:cs typeface="Century Gothic"/>
                      </a:endParaRPr>
                    </a:p>
                  </a:txBody>
                  <a:tcPr>
                    <a:lnL w="12700" cap="flat" cmpd="sng" algn="ctr">
                      <a:solidFill>
                        <a:srgbClr val="C0504D">
                          <a:lumMod val="20000"/>
                          <a:lumOff val="80000"/>
                        </a:srgbClr>
                      </a:solidFill>
                      <a:prstDash val="solid"/>
                      <a:round/>
                      <a:headEnd type="none" w="med" len="med"/>
                      <a:tailEnd type="none" w="med" len="med"/>
                    </a:lnL>
                    <a:lnR w="12700" cap="flat" cmpd="sng" algn="ctr">
                      <a:solidFill>
                        <a:srgbClr val="C0504D">
                          <a:lumMod val="20000"/>
                          <a:lumOff val="80000"/>
                        </a:srgbClr>
                      </a:solidFill>
                      <a:prstDash val="solid"/>
                      <a:round/>
                      <a:headEnd type="none" w="med" len="med"/>
                      <a:tailEnd type="none" w="med" len="med"/>
                    </a:lnR>
                    <a:solidFill>
                      <a:srgbClr val="FFFFD5"/>
                    </a:solidFill>
                  </a:tcPr>
                </a:tc>
                <a:tc>
                  <a:txBody>
                    <a:bodyPr/>
                    <a:lstStyle/>
                    <a:p>
                      <a:r>
                        <a:rPr lang="it-IT" sz="900" dirty="0" smtClean="0">
                          <a:latin typeface="Century Gothic"/>
                          <a:cs typeface="Century Gothic"/>
                        </a:rPr>
                        <a:t>Encefalopatia</a:t>
                      </a:r>
                      <a:r>
                        <a:rPr lang="it-IT" sz="900" baseline="0" dirty="0" smtClean="0">
                          <a:latin typeface="Century Gothic"/>
                          <a:cs typeface="Century Gothic"/>
                        </a:rPr>
                        <a:t> anossico-ischemica</a:t>
                      </a:r>
                      <a:r>
                        <a:rPr lang="it-IT" sz="900" dirty="0" smtClean="0">
                          <a:latin typeface="Century Gothic"/>
                          <a:cs typeface="Century Gothic"/>
                        </a:rPr>
                        <a:t>,</a:t>
                      </a:r>
                      <a:r>
                        <a:rPr lang="it-IT" sz="900" baseline="0" dirty="0" smtClean="0">
                          <a:latin typeface="Century Gothic"/>
                          <a:cs typeface="Century Gothic"/>
                        </a:rPr>
                        <a:t> sindrome feto-alcolica, emorragia neonatale</a:t>
                      </a:r>
                    </a:p>
                  </a:txBody>
                  <a:tcPr>
                    <a:lnL w="12700" cap="flat" cmpd="sng" algn="ctr">
                      <a:solidFill>
                        <a:srgbClr val="C0504D">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solidFill>
                      <a:srgbClr val="FFFFD5"/>
                    </a:solidFill>
                  </a:tcPr>
                </a:tc>
              </a:tr>
            </a:tbl>
          </a:graphicData>
        </a:graphic>
      </p:graphicFrame>
      <p:cxnSp>
        <p:nvCxnSpPr>
          <p:cNvPr id="11" name="Connettore 1 10"/>
          <p:cNvCxnSpPr/>
          <p:nvPr/>
        </p:nvCxnSpPr>
        <p:spPr>
          <a:xfrm flipV="1">
            <a:off x="552938" y="1183556"/>
            <a:ext cx="1658815" cy="8639"/>
          </a:xfrm>
          <a:prstGeom prst="line">
            <a:avLst/>
          </a:prstGeom>
          <a:ln>
            <a:solidFill>
              <a:srgbClr val="FFDA6A"/>
            </a:solidFill>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flipV="1">
            <a:off x="552938" y="2398565"/>
            <a:ext cx="3931045" cy="8640"/>
          </a:xfrm>
          <a:prstGeom prst="line">
            <a:avLst/>
          </a:prstGeom>
          <a:ln>
            <a:solidFill>
              <a:srgbClr val="A0FF66"/>
            </a:solidFill>
          </a:ln>
        </p:spPr>
        <p:style>
          <a:lnRef idx="2">
            <a:schemeClr val="accent1"/>
          </a:lnRef>
          <a:fillRef idx="0">
            <a:schemeClr val="accent1"/>
          </a:fillRef>
          <a:effectRef idx="1">
            <a:schemeClr val="accent1"/>
          </a:effectRef>
          <a:fontRef idx="minor">
            <a:schemeClr val="tx1"/>
          </a:fontRef>
        </p:style>
      </p:cxnSp>
      <p:graphicFrame>
        <p:nvGraphicFramePr>
          <p:cNvPr id="15" name="Tabella 14"/>
          <p:cNvGraphicFramePr>
            <a:graphicFrameLocks noGrp="1"/>
          </p:cNvGraphicFramePr>
          <p:nvPr>
            <p:extLst>
              <p:ext uri="{D42A27DB-BD31-4B8C-83A1-F6EECF244321}">
                <p14:modId xmlns:p14="http://schemas.microsoft.com/office/powerpoint/2010/main" xmlns="" val="577728093"/>
              </p:ext>
            </p:extLst>
          </p:nvPr>
        </p:nvGraphicFramePr>
        <p:xfrm>
          <a:off x="5670461" y="2880006"/>
          <a:ext cx="1923799" cy="1972362"/>
        </p:xfrm>
        <a:graphic>
          <a:graphicData uri="http://schemas.openxmlformats.org/drawingml/2006/table">
            <a:tbl>
              <a:tblPr firstRow="1" bandRow="1">
                <a:tableStyleId>{2D5ABB26-0587-4C30-8999-92F81FD0307C}</a:tableStyleId>
              </a:tblPr>
              <a:tblGrid>
                <a:gridCol w="1923799"/>
              </a:tblGrid>
              <a:tr h="256977">
                <a:tc>
                  <a:txBody>
                    <a:bodyPr/>
                    <a:lstStyle/>
                    <a:p>
                      <a:r>
                        <a:rPr lang="it-IT" sz="1000" b="1" dirty="0" smtClean="0">
                          <a:latin typeface="Arial"/>
                          <a:cs typeface="Arial"/>
                        </a:rPr>
                        <a:t>Caratteristiche del</a:t>
                      </a:r>
                      <a:r>
                        <a:rPr lang="it-IT" sz="1000" b="1" baseline="0" dirty="0" smtClean="0">
                          <a:latin typeface="Arial"/>
                          <a:cs typeface="Arial"/>
                        </a:rPr>
                        <a:t> disturbo</a:t>
                      </a:r>
                      <a:endParaRPr lang="it-IT" sz="1000" b="1" dirty="0">
                        <a:latin typeface="Arial"/>
                        <a:cs typeface="Arial"/>
                      </a:endParaRPr>
                    </a:p>
                  </a:txBody>
                  <a:tcPr>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A0FF66"/>
                    </a:solidFill>
                  </a:tcPr>
                </a:tc>
              </a:tr>
              <a:tr h="240916">
                <a:tc>
                  <a:txBody>
                    <a:bodyPr/>
                    <a:lstStyle/>
                    <a:p>
                      <a:r>
                        <a:rPr lang="it-IT" sz="900" i="1" dirty="0" smtClean="0">
                          <a:latin typeface="Century Gothic"/>
                          <a:cs typeface="Century Gothic"/>
                        </a:rPr>
                        <a:t>Epoca</a:t>
                      </a:r>
                      <a:r>
                        <a:rPr lang="it-IT" sz="900" i="1" baseline="0" dirty="0" smtClean="0">
                          <a:latin typeface="Century Gothic"/>
                          <a:cs typeface="Century Gothic"/>
                        </a:rPr>
                        <a:t> di insorgenza</a:t>
                      </a:r>
                      <a:endParaRPr lang="it-IT" sz="900" i="1" dirty="0">
                        <a:latin typeface="Century Gothic"/>
                        <a:cs typeface="Century Gothic"/>
                      </a:endParaRPr>
                    </a:p>
                  </a:txBody>
                  <a:tcPr>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lnT>
                      <a:noFill/>
                    </a:lnT>
                    <a:solidFill>
                      <a:srgbClr val="D4FFCB"/>
                    </a:solidFill>
                  </a:tcPr>
                </a:tc>
              </a:tr>
              <a:tr h="240916">
                <a:tc>
                  <a:txBody>
                    <a:bodyPr/>
                    <a:lstStyle/>
                    <a:p>
                      <a:r>
                        <a:rPr lang="it-IT" sz="900" i="1" dirty="0" smtClean="0">
                          <a:latin typeface="Century Gothic"/>
                          <a:cs typeface="Century Gothic"/>
                        </a:rPr>
                        <a:t>Modalità</a:t>
                      </a:r>
                      <a:r>
                        <a:rPr lang="it-IT" sz="900" i="1" baseline="0" dirty="0" smtClean="0">
                          <a:latin typeface="Century Gothic"/>
                          <a:cs typeface="Century Gothic"/>
                        </a:rPr>
                        <a:t> di insorgenza</a:t>
                      </a:r>
                      <a:endParaRPr lang="it-IT" sz="900" i="1" dirty="0">
                        <a:latin typeface="Century Gothic"/>
                        <a:cs typeface="Century Gothic"/>
                      </a:endParaRPr>
                    </a:p>
                  </a:txBody>
                  <a:tcPr>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tcPr>
                </a:tc>
              </a:tr>
              <a:tr h="240916">
                <a:tc>
                  <a:txBody>
                    <a:bodyPr/>
                    <a:lstStyle/>
                    <a:p>
                      <a:r>
                        <a:rPr lang="it-IT" sz="900" i="1" dirty="0" smtClean="0">
                          <a:latin typeface="Century Gothic"/>
                          <a:cs typeface="Century Gothic"/>
                        </a:rPr>
                        <a:t>frequenza</a:t>
                      </a:r>
                      <a:endParaRPr lang="it-IT" sz="900" i="1" dirty="0">
                        <a:latin typeface="Century Gothic"/>
                        <a:cs typeface="Century Gothic"/>
                      </a:endParaRPr>
                    </a:p>
                  </a:txBody>
                  <a:tcPr>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solidFill>
                      <a:srgbClr val="D4FFCB"/>
                    </a:solidFill>
                  </a:tcPr>
                </a:tc>
              </a:tr>
              <a:tr h="261117">
                <a:tc>
                  <a:txBody>
                    <a:bodyPr/>
                    <a:lstStyle/>
                    <a:p>
                      <a:r>
                        <a:rPr lang="it-IT" sz="900" i="1" dirty="0" smtClean="0">
                          <a:latin typeface="Century Gothic"/>
                          <a:cs typeface="Century Gothic"/>
                        </a:rPr>
                        <a:t>caratteristiche</a:t>
                      </a:r>
                      <a:endParaRPr lang="it-IT" sz="900" i="1" dirty="0">
                        <a:latin typeface="Century Gothic"/>
                        <a:cs typeface="Century Gothic"/>
                      </a:endParaRPr>
                    </a:p>
                  </a:txBody>
                  <a:tcPr>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tcPr>
                </a:tc>
              </a:tr>
              <a:tr h="240916">
                <a:tc>
                  <a:txBody>
                    <a:bodyPr/>
                    <a:lstStyle/>
                    <a:p>
                      <a:r>
                        <a:rPr lang="it-IT" sz="900" i="1" dirty="0" smtClean="0">
                          <a:latin typeface="Century Gothic"/>
                          <a:cs typeface="Century Gothic"/>
                        </a:rPr>
                        <a:t>Circostanze della </a:t>
                      </a:r>
                    </a:p>
                    <a:p>
                      <a:r>
                        <a:rPr lang="it-IT" sz="900" i="1" dirty="0" smtClean="0">
                          <a:latin typeface="Century Gothic"/>
                          <a:cs typeface="Century Gothic"/>
                        </a:rPr>
                        <a:t>Comparsa/accentuazione</a:t>
                      </a:r>
                      <a:endParaRPr lang="it-IT" sz="900" i="1" dirty="0">
                        <a:latin typeface="Century Gothic"/>
                        <a:cs typeface="Century Gothic"/>
                      </a:endParaRPr>
                    </a:p>
                  </a:txBody>
                  <a:tcPr>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solidFill>
                      <a:srgbClr val="D4FFCB"/>
                    </a:solidFill>
                  </a:tcPr>
                </a:tc>
              </a:tr>
              <a:tr h="240916">
                <a:tc>
                  <a:txBody>
                    <a:bodyPr/>
                    <a:lstStyle/>
                    <a:p>
                      <a:r>
                        <a:rPr lang="it-IT" sz="900" i="1" dirty="0" smtClean="0">
                          <a:latin typeface="Century Gothic"/>
                          <a:cs typeface="Century Gothic"/>
                        </a:rPr>
                        <a:t>Atteggiamenti dei genitori</a:t>
                      </a:r>
                    </a:p>
                    <a:p>
                      <a:r>
                        <a:rPr lang="it-IT" sz="900" i="1" dirty="0" smtClean="0">
                          <a:latin typeface="Century Gothic"/>
                          <a:cs typeface="Century Gothic"/>
                        </a:rPr>
                        <a:t>Nei</a:t>
                      </a:r>
                      <a:r>
                        <a:rPr lang="it-IT" sz="900" i="1" baseline="0" dirty="0" smtClean="0">
                          <a:latin typeface="Century Gothic"/>
                          <a:cs typeface="Century Gothic"/>
                        </a:rPr>
                        <a:t> confronti del disturbo</a:t>
                      </a:r>
                      <a:endParaRPr lang="it-IT" sz="900" i="1" dirty="0">
                        <a:latin typeface="Century Gothic"/>
                        <a:cs typeface="Century Gothic"/>
                      </a:endParaRPr>
                    </a:p>
                  </a:txBody>
                  <a:tcPr>
                    <a:lnL w="12700" cap="flat" cmpd="sng" algn="ctr">
                      <a:solidFill>
                        <a:srgbClr val="CCFFCC"/>
                      </a:solidFill>
                      <a:prstDash val="solid"/>
                      <a:round/>
                      <a:headEnd type="none" w="med" len="med"/>
                      <a:tailEnd type="none" w="med" len="med"/>
                    </a:lnL>
                    <a:lnR w="12700" cap="flat" cmpd="sng" algn="ctr">
                      <a:solidFill>
                        <a:srgbClr val="CCFFCC"/>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xmlns="" val="34355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4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400" fill="hold"/>
                                        <p:tgtEl>
                                          <p:spTgt spid="11"/>
                                        </p:tgtEl>
                                        <p:attrNameLst>
                                          <p:attrName>ppt_x</p:attrName>
                                        </p:attrNameLst>
                                      </p:cBhvr>
                                      <p:tavLst>
                                        <p:tav tm="0">
                                          <p:val>
                                            <p:strVal val="0-#ppt_w/2"/>
                                          </p:val>
                                        </p:tav>
                                        <p:tav tm="100000">
                                          <p:val>
                                            <p:strVal val="#ppt_x"/>
                                          </p:val>
                                        </p:tav>
                                      </p:tavLst>
                                    </p:anim>
                                    <p:anim calcmode="lin" valueType="num">
                                      <p:cBhvr additive="base">
                                        <p:cTn id="13" dur="4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27720</TotalTime>
  <Words>3747</Words>
  <Application>Microsoft Office PowerPoint</Application>
  <PresentationFormat>Presentazione su schermo (16:9)</PresentationFormat>
  <Paragraphs>705</Paragraphs>
  <Slides>37</Slides>
  <Notes>21</Notes>
  <HiddenSlides>1</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Il GAP INFORMA: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Lorenza</dc:creator>
  <cp:lastModifiedBy>Scuola SpecPediatri</cp:lastModifiedBy>
  <cp:revision>168</cp:revision>
  <dcterms:created xsi:type="dcterms:W3CDTF">2017-03-22T19:06:58Z</dcterms:created>
  <dcterms:modified xsi:type="dcterms:W3CDTF">2017-04-12T12:30:26Z</dcterms:modified>
</cp:coreProperties>
</file>